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E78FE-9CC6-4BF9-8A99-826C5125989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9056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11188" y="2060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</a:p>
        </p:txBody>
      </p:sp>
      <p:pic>
        <p:nvPicPr>
          <p:cNvPr id="223236" name="Picture 3075" descr="j0254425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84888" y="3178175"/>
            <a:ext cx="2232025" cy="1697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26896-8769-4BD6-83D1-4FBCC211CCF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914400" y="2286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en-US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(e-Business)</a:t>
            </a:r>
            <a:r>
              <a:rPr lang="zh-TW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的定義</a:t>
            </a:r>
            <a:endParaRPr lang="zh-TW" altLang="en-US" sz="4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539750" y="1125538"/>
            <a:ext cx="825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係指運用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網際網路</a:t>
            </a:r>
            <a:r>
              <a:rPr lang="zh-TW" altLang="zh-TW" sz="24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資訊科技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企業流程改造之技術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企業內資源及企業間合作夥伴之交易流程數位化與自動化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，達成企業內外整體應用系統有效整合，以達快速反應市場需求之目標。</a:t>
            </a:r>
            <a:endParaRPr lang="zh-TW" altLang="zh-TW" sz="240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TW" altLang="zh-TW" sz="280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320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2781300"/>
            <a:ext cx="8534400" cy="3716338"/>
            <a:chOff x="384" y="1979"/>
            <a:chExt cx="5376" cy="2341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408" y="1979"/>
              <a:ext cx="5352" cy="213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2120"/>
              <a:ext cx="5171" cy="2200"/>
              <a:chOff x="225" y="1139"/>
              <a:chExt cx="5795" cy="2962"/>
            </a:xfrm>
          </p:grpSpPr>
          <p:sp>
            <p:nvSpPr>
              <p:cNvPr id="4105" name="Oval 7"/>
              <p:cNvSpPr>
                <a:spLocks noChangeArrowheads="1"/>
              </p:cNvSpPr>
              <p:nvPr/>
            </p:nvSpPr>
            <p:spPr bwMode="auto">
              <a:xfrm>
                <a:off x="680" y="1626"/>
                <a:ext cx="1448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6" name="Oval 8"/>
              <p:cNvSpPr>
                <a:spLocks noChangeArrowheads="1"/>
              </p:cNvSpPr>
              <p:nvPr/>
            </p:nvSpPr>
            <p:spPr bwMode="auto">
              <a:xfrm>
                <a:off x="1807" y="1626"/>
                <a:ext cx="1446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" name="Oval 9"/>
              <p:cNvSpPr>
                <a:spLocks noChangeArrowheads="1"/>
              </p:cNvSpPr>
              <p:nvPr/>
            </p:nvSpPr>
            <p:spPr bwMode="auto">
              <a:xfrm>
                <a:off x="2979" y="1583"/>
                <a:ext cx="1446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8" name="Oval 10"/>
              <p:cNvSpPr>
                <a:spLocks noChangeArrowheads="1"/>
              </p:cNvSpPr>
              <p:nvPr/>
            </p:nvSpPr>
            <p:spPr bwMode="auto">
              <a:xfrm>
                <a:off x="4151" y="1583"/>
                <a:ext cx="1448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9" name="Rectangle 11"/>
              <p:cNvSpPr>
                <a:spLocks noChangeArrowheads="1"/>
              </p:cNvSpPr>
              <p:nvPr/>
            </p:nvSpPr>
            <p:spPr bwMode="auto">
              <a:xfrm>
                <a:off x="1042" y="1832"/>
                <a:ext cx="6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Suppliers</a:t>
                </a:r>
              </a:p>
            </p:txBody>
          </p:sp>
          <p:sp>
            <p:nvSpPr>
              <p:cNvPr id="4110" name="Rectangle 12"/>
              <p:cNvSpPr>
                <a:spLocks noChangeArrowheads="1"/>
              </p:cNvSpPr>
              <p:nvPr/>
            </p:nvSpPr>
            <p:spPr bwMode="auto">
              <a:xfrm>
                <a:off x="4607" y="1791"/>
                <a:ext cx="722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Channels &amp;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Customers</a:t>
                </a:r>
              </a:p>
            </p:txBody>
          </p:sp>
          <p:sp>
            <p:nvSpPr>
              <p:cNvPr id="4111" name="Rectangle 13"/>
              <p:cNvSpPr>
                <a:spLocks noChangeArrowheads="1"/>
              </p:cNvSpPr>
              <p:nvPr/>
            </p:nvSpPr>
            <p:spPr bwMode="auto">
              <a:xfrm>
                <a:off x="2320" y="1747"/>
                <a:ext cx="434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Back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4112" name="Rectangle 14"/>
              <p:cNvSpPr>
                <a:spLocks noChangeArrowheads="1"/>
              </p:cNvSpPr>
              <p:nvPr/>
            </p:nvSpPr>
            <p:spPr bwMode="auto">
              <a:xfrm>
                <a:off x="3492" y="1704"/>
                <a:ext cx="435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Front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4113" name="Line 15"/>
              <p:cNvSpPr>
                <a:spLocks noChangeShapeType="1"/>
              </p:cNvSpPr>
              <p:nvPr/>
            </p:nvSpPr>
            <p:spPr bwMode="auto">
              <a:xfrm>
                <a:off x="1544" y="3121"/>
                <a:ext cx="762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4" name="Line 16"/>
              <p:cNvSpPr>
                <a:spLocks noChangeShapeType="1"/>
              </p:cNvSpPr>
              <p:nvPr/>
            </p:nvSpPr>
            <p:spPr bwMode="auto">
              <a:xfrm>
                <a:off x="2753" y="312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5" name="Line 17"/>
              <p:cNvSpPr>
                <a:spLocks noChangeShapeType="1"/>
              </p:cNvSpPr>
              <p:nvPr/>
            </p:nvSpPr>
            <p:spPr bwMode="auto">
              <a:xfrm>
                <a:off x="3949" y="313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6" name="Rectangle 18"/>
              <p:cNvSpPr>
                <a:spLocks noChangeArrowheads="1"/>
              </p:cNvSpPr>
              <p:nvPr/>
            </p:nvSpPr>
            <p:spPr bwMode="auto">
              <a:xfrm>
                <a:off x="1523" y="3223"/>
                <a:ext cx="8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Supply Chain</a:t>
                </a:r>
              </a:p>
            </p:txBody>
          </p:sp>
          <p:sp>
            <p:nvSpPr>
              <p:cNvPr id="4117" name="Rectangle 19"/>
              <p:cNvSpPr>
                <a:spLocks noChangeArrowheads="1"/>
              </p:cNvSpPr>
              <p:nvPr/>
            </p:nvSpPr>
            <p:spPr bwMode="auto">
              <a:xfrm>
                <a:off x="3951" y="3234"/>
                <a:ext cx="8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Demand Chain</a:t>
                </a:r>
              </a:p>
            </p:txBody>
          </p:sp>
          <p:sp>
            <p:nvSpPr>
              <p:cNvPr id="4118" name="Rectangle 20"/>
              <p:cNvSpPr>
                <a:spLocks noChangeArrowheads="1"/>
              </p:cNvSpPr>
              <p:nvPr/>
            </p:nvSpPr>
            <p:spPr bwMode="auto">
              <a:xfrm>
                <a:off x="2622" y="3234"/>
                <a:ext cx="1027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Front/Back Office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Integration</a:t>
                </a:r>
              </a:p>
            </p:txBody>
          </p:sp>
          <p:sp>
            <p:nvSpPr>
              <p:cNvPr id="4119" name="Line 21"/>
              <p:cNvSpPr>
                <a:spLocks noChangeShapeType="1"/>
              </p:cNvSpPr>
              <p:nvPr/>
            </p:nvSpPr>
            <p:spPr bwMode="auto">
              <a:xfrm rot="10761592">
                <a:off x="1544" y="1486"/>
                <a:ext cx="762" cy="1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20" name="Line 22"/>
              <p:cNvSpPr>
                <a:spLocks noChangeShapeType="1"/>
              </p:cNvSpPr>
              <p:nvPr/>
            </p:nvSpPr>
            <p:spPr bwMode="auto">
              <a:xfrm>
                <a:off x="2753" y="148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21" name="Line 23"/>
              <p:cNvSpPr>
                <a:spLocks noChangeShapeType="1"/>
              </p:cNvSpPr>
              <p:nvPr/>
            </p:nvSpPr>
            <p:spPr bwMode="auto">
              <a:xfrm>
                <a:off x="3949" y="149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22" name="Rectangle 24"/>
              <p:cNvSpPr>
                <a:spLocks noChangeArrowheads="1"/>
              </p:cNvSpPr>
              <p:nvPr/>
            </p:nvSpPr>
            <p:spPr bwMode="auto">
              <a:xfrm>
                <a:off x="1711" y="1171"/>
                <a:ext cx="33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Buy</a:t>
                </a:r>
              </a:p>
            </p:txBody>
          </p:sp>
          <p:sp>
            <p:nvSpPr>
              <p:cNvPr id="4123" name="Rectangle 25"/>
              <p:cNvSpPr>
                <a:spLocks noChangeArrowheads="1"/>
              </p:cNvSpPr>
              <p:nvPr/>
            </p:nvSpPr>
            <p:spPr bwMode="auto">
              <a:xfrm>
                <a:off x="3965" y="1139"/>
                <a:ext cx="618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Sell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&amp; Service</a:t>
                </a:r>
              </a:p>
            </p:txBody>
          </p:sp>
          <p:sp>
            <p:nvSpPr>
              <p:cNvPr id="4124" name="Rectangle 26"/>
              <p:cNvSpPr>
                <a:spLocks noChangeArrowheads="1"/>
              </p:cNvSpPr>
              <p:nvPr/>
            </p:nvSpPr>
            <p:spPr bwMode="auto">
              <a:xfrm>
                <a:off x="2611" y="1139"/>
                <a:ext cx="95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Make/Add Value</a:t>
                </a:r>
              </a:p>
            </p:txBody>
          </p:sp>
          <p:sp>
            <p:nvSpPr>
              <p:cNvPr id="4125" name="Rectangle 27"/>
              <p:cNvSpPr>
                <a:spLocks noChangeArrowheads="1"/>
              </p:cNvSpPr>
              <p:nvPr/>
            </p:nvSpPr>
            <p:spPr bwMode="auto">
              <a:xfrm>
                <a:off x="2101" y="2460"/>
                <a:ext cx="872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Manufacturing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Finance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Engineering</a:t>
                </a:r>
              </a:p>
            </p:txBody>
          </p:sp>
          <p:sp>
            <p:nvSpPr>
              <p:cNvPr id="4126" name="Rectangle 28"/>
              <p:cNvSpPr>
                <a:spLocks noChangeArrowheads="1"/>
              </p:cNvSpPr>
              <p:nvPr/>
            </p:nvSpPr>
            <p:spPr bwMode="auto">
              <a:xfrm>
                <a:off x="3232" y="2460"/>
                <a:ext cx="955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Sales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Support/Service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Marketing</a:t>
                </a:r>
              </a:p>
            </p:txBody>
          </p:sp>
          <p:sp>
            <p:nvSpPr>
              <p:cNvPr id="4127" name="Text Box 29"/>
              <p:cNvSpPr txBox="1">
                <a:spLocks noChangeArrowheads="1"/>
              </p:cNvSpPr>
              <p:nvPr/>
            </p:nvSpPr>
            <p:spPr bwMode="auto">
              <a:xfrm>
                <a:off x="3420" y="3868"/>
                <a:ext cx="132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zh-TW" altLang="en-US" sz="1200">
                    <a:solidFill>
                      <a:srgbClr val="3333FF"/>
                    </a:solidFill>
                    <a:latin typeface="Arial Narrow" pitchFamily="34" charset="0"/>
                    <a:ea typeface="標楷體" pitchFamily="65" charset="-120"/>
                  </a:rPr>
                  <a:t>資料來源</a:t>
                </a:r>
                <a:r>
                  <a:rPr lang="en-US" altLang="zh-TW" sz="1200">
                    <a:solidFill>
                      <a:srgbClr val="3333FF"/>
                    </a:solidFill>
                    <a:latin typeface="Arial Narrow" pitchFamily="34" charset="0"/>
                  </a:rPr>
                  <a:t>: the Yankee Group</a:t>
                </a:r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1109" y="2092"/>
                <a:ext cx="4171" cy="319"/>
                <a:chOff x="976" y="2068"/>
                <a:chExt cx="4125" cy="380"/>
              </a:xfrm>
            </p:grpSpPr>
            <p:sp>
              <p:nvSpPr>
                <p:cNvPr id="1521695" name="Oval 31"/>
                <p:cNvSpPr>
                  <a:spLocks noChangeArrowheads="1"/>
                </p:cNvSpPr>
                <p:nvPr/>
              </p:nvSpPr>
              <p:spPr bwMode="auto">
                <a:xfrm>
                  <a:off x="976" y="2068"/>
                  <a:ext cx="4125" cy="26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5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latin typeface="Arial" pitchFamily="34" charset="0"/>
                  </a:endParaRPr>
                </a:p>
              </p:txBody>
            </p:sp>
            <p:sp>
              <p:nvSpPr>
                <p:cNvPr id="4676" name="Rectangle 32"/>
                <p:cNvSpPr>
                  <a:spLocks noChangeArrowheads="1"/>
                </p:cNvSpPr>
                <p:nvPr/>
              </p:nvSpPr>
              <p:spPr bwMode="auto">
                <a:xfrm>
                  <a:off x="2484" y="2078"/>
                  <a:ext cx="980" cy="3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zh-TW" b="1">
                      <a:solidFill>
                        <a:srgbClr val="FF3300"/>
                      </a:solidFill>
                    </a:rPr>
                    <a:t>e-Business</a:t>
                  </a:r>
                </a:p>
              </p:txBody>
            </p:sp>
          </p:grpSp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4043" y="1496"/>
                <a:ext cx="559" cy="545"/>
                <a:chOff x="4656" y="1280"/>
                <a:chExt cx="768" cy="593"/>
              </a:xfrm>
            </p:grpSpPr>
            <p:sp>
              <p:nvSpPr>
                <p:cNvPr id="1521698" name="Freeform 34"/>
                <p:cNvSpPr>
                  <a:spLocks/>
                </p:cNvSpPr>
                <p:nvPr/>
              </p:nvSpPr>
              <p:spPr bwMode="auto">
                <a:xfrm>
                  <a:off x="4656" y="1280"/>
                  <a:ext cx="767" cy="5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6" y="0"/>
                    </a:cxn>
                    <a:cxn ang="0">
                      <a:pos x="766" y="592"/>
                    </a:cxn>
                    <a:cxn ang="0">
                      <a:pos x="0" y="5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7" h="593">
                      <a:moveTo>
                        <a:pt x="0" y="0"/>
                      </a:moveTo>
                      <a:lnTo>
                        <a:pt x="766" y="0"/>
                      </a:lnTo>
                      <a:lnTo>
                        <a:pt x="766" y="592"/>
                      </a:lnTo>
                      <a:lnTo>
                        <a:pt x="0" y="592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484B7">
                        <a:gamma/>
                        <a:shade val="49804"/>
                        <a:invGamma/>
                      </a:srgbClr>
                    </a:gs>
                    <a:gs pos="100000">
                      <a:srgbClr val="0484B7"/>
                    </a:gs>
                  </a:gsLst>
                  <a:lin ang="18900000" scaled="1"/>
                </a:gradFill>
                <a:ln w="12700" cap="rnd" cmpd="sng">
                  <a:solidFill>
                    <a:srgbClr val="CBCBCB"/>
                  </a:solidFill>
                  <a:prstDash val="solid"/>
                  <a:round/>
                  <a:headEnd/>
                  <a:tailEnd/>
                </a:ln>
                <a:effectLst>
                  <a:outerShdw dist="71842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TW" altLang="en-US">
                    <a:latin typeface="Arial" pitchFamily="34" charset="0"/>
                  </a:endParaRPr>
                </a:p>
              </p:txBody>
            </p:sp>
            <p:pic>
              <p:nvPicPr>
                <p:cNvPr id="4674" name="Picture 35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90" y="1313"/>
                  <a:ext cx="734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5062" y="1403"/>
                <a:ext cx="674" cy="301"/>
                <a:chOff x="5033" y="2675"/>
                <a:chExt cx="622" cy="301"/>
              </a:xfrm>
            </p:grpSpPr>
            <p:grpSp>
              <p:nvGrpSpPr>
                <p:cNvPr id="7" name="Group 37"/>
                <p:cNvGrpSpPr>
                  <a:grpSpLocks/>
                </p:cNvGrpSpPr>
                <p:nvPr/>
              </p:nvGrpSpPr>
              <p:grpSpPr bwMode="auto">
                <a:xfrm>
                  <a:off x="5074" y="2701"/>
                  <a:ext cx="542" cy="222"/>
                  <a:chOff x="5074" y="2701"/>
                  <a:chExt cx="542" cy="222"/>
                </a:xfrm>
              </p:grpSpPr>
              <p:sp>
                <p:nvSpPr>
                  <p:cNvPr id="4651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5074" y="2701"/>
                    <a:ext cx="539" cy="215"/>
                  </a:xfrm>
                  <a:prstGeom prst="rect">
                    <a:avLst/>
                  </a:prstGeom>
                  <a:solidFill>
                    <a:srgbClr val="6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078" y="2714"/>
                    <a:ext cx="538" cy="209"/>
                    <a:chOff x="5078" y="2714"/>
                    <a:chExt cx="538" cy="209"/>
                  </a:xfrm>
                </p:grpSpPr>
                <p:sp>
                  <p:nvSpPr>
                    <p:cNvPr id="465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2" y="271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4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6" y="2808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5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27" y="2799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6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760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7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3" y="2746"/>
                      <a:ext cx="23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8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85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9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1" y="2873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0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3" y="2886"/>
                      <a:ext cx="22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1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91" y="289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2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6" y="2845"/>
                      <a:ext cx="25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3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8" y="2816"/>
                      <a:ext cx="22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4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714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5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3" y="2760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6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9" y="278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7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84" y="2834"/>
                      <a:ext cx="25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8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2" y="2865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9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0" y="2876"/>
                      <a:ext cx="21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70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853"/>
                      <a:ext cx="23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71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23" y="2793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72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8" y="2738"/>
                      <a:ext cx="24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9" name="Group 60"/>
                <p:cNvGrpSpPr>
                  <a:grpSpLocks/>
                </p:cNvGrpSpPr>
                <p:nvPr/>
              </p:nvGrpSpPr>
              <p:grpSpPr bwMode="auto">
                <a:xfrm>
                  <a:off x="5033" y="2915"/>
                  <a:ext cx="622" cy="61"/>
                  <a:chOff x="5033" y="2915"/>
                  <a:chExt cx="622" cy="61"/>
                </a:xfrm>
              </p:grpSpPr>
              <p:sp>
                <p:nvSpPr>
                  <p:cNvPr id="464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5033" y="2915"/>
                    <a:ext cx="622" cy="48"/>
                  </a:xfrm>
                  <a:prstGeom prst="rect">
                    <a:avLst/>
                  </a:prstGeom>
                  <a:solidFill>
                    <a:srgbClr val="A0A0A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6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5036" y="2954"/>
                    <a:ext cx="619" cy="22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" name="Group 63"/>
                <p:cNvGrpSpPr>
                  <a:grpSpLocks/>
                </p:cNvGrpSpPr>
                <p:nvPr/>
              </p:nvGrpSpPr>
              <p:grpSpPr bwMode="auto">
                <a:xfrm>
                  <a:off x="5131" y="2675"/>
                  <a:ext cx="426" cy="241"/>
                  <a:chOff x="5131" y="2675"/>
                  <a:chExt cx="426" cy="241"/>
                </a:xfrm>
              </p:grpSpPr>
              <p:grpSp>
                <p:nvGrpSpPr>
                  <p:cNvPr id="11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131" y="2675"/>
                    <a:ext cx="426" cy="241"/>
                    <a:chOff x="5131" y="2675"/>
                    <a:chExt cx="426" cy="241"/>
                  </a:xfrm>
                </p:grpSpPr>
                <p:sp>
                  <p:nvSpPr>
                    <p:cNvPr id="4643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5131" y="2675"/>
                      <a:ext cx="426" cy="241"/>
                    </a:xfrm>
                    <a:custGeom>
                      <a:avLst/>
                      <a:gdLst>
                        <a:gd name="T0" fmla="*/ 34 w 426"/>
                        <a:gd name="T1" fmla="*/ 118 h 241"/>
                        <a:gd name="T2" fmla="*/ 0 w 426"/>
                        <a:gd name="T3" fmla="*/ 98 h 241"/>
                        <a:gd name="T4" fmla="*/ 0 w 426"/>
                        <a:gd name="T5" fmla="*/ 0 h 241"/>
                        <a:gd name="T6" fmla="*/ 425 w 426"/>
                        <a:gd name="T7" fmla="*/ 0 h 241"/>
                        <a:gd name="T8" fmla="*/ 425 w 426"/>
                        <a:gd name="T9" fmla="*/ 93 h 241"/>
                        <a:gd name="T10" fmla="*/ 394 w 426"/>
                        <a:gd name="T11" fmla="*/ 123 h 241"/>
                        <a:gd name="T12" fmla="*/ 394 w 426"/>
                        <a:gd name="T13" fmla="*/ 208 h 241"/>
                        <a:gd name="T14" fmla="*/ 261 w 426"/>
                        <a:gd name="T15" fmla="*/ 208 h 241"/>
                        <a:gd name="T16" fmla="*/ 261 w 426"/>
                        <a:gd name="T17" fmla="*/ 240 h 241"/>
                        <a:gd name="T18" fmla="*/ 167 w 426"/>
                        <a:gd name="T19" fmla="*/ 240 h 241"/>
                        <a:gd name="T20" fmla="*/ 164 w 426"/>
                        <a:gd name="T21" fmla="*/ 212 h 241"/>
                        <a:gd name="T22" fmla="*/ 34 w 426"/>
                        <a:gd name="T23" fmla="*/ 212 h 241"/>
                        <a:gd name="T24" fmla="*/ 34 w 426"/>
                        <a:gd name="T25" fmla="*/ 118 h 24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26"/>
                        <a:gd name="T40" fmla="*/ 0 h 241"/>
                        <a:gd name="T41" fmla="*/ 426 w 426"/>
                        <a:gd name="T42" fmla="*/ 241 h 24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26" h="241">
                          <a:moveTo>
                            <a:pt x="34" y="118"/>
                          </a:moveTo>
                          <a:lnTo>
                            <a:pt x="0" y="98"/>
                          </a:lnTo>
                          <a:lnTo>
                            <a:pt x="0" y="0"/>
                          </a:lnTo>
                          <a:lnTo>
                            <a:pt x="425" y="0"/>
                          </a:lnTo>
                          <a:lnTo>
                            <a:pt x="425" y="93"/>
                          </a:lnTo>
                          <a:lnTo>
                            <a:pt x="394" y="123"/>
                          </a:lnTo>
                          <a:lnTo>
                            <a:pt x="394" y="208"/>
                          </a:lnTo>
                          <a:lnTo>
                            <a:pt x="261" y="208"/>
                          </a:lnTo>
                          <a:lnTo>
                            <a:pt x="261" y="240"/>
                          </a:lnTo>
                          <a:lnTo>
                            <a:pt x="167" y="240"/>
                          </a:lnTo>
                          <a:lnTo>
                            <a:pt x="164" y="212"/>
                          </a:lnTo>
                          <a:lnTo>
                            <a:pt x="34" y="212"/>
                          </a:lnTo>
                          <a:lnTo>
                            <a:pt x="34" y="11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44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5140" y="2772"/>
                      <a:ext cx="24" cy="22"/>
                    </a:xfrm>
                    <a:custGeom>
                      <a:avLst/>
                      <a:gdLst>
                        <a:gd name="T0" fmla="*/ 0 w 24"/>
                        <a:gd name="T1" fmla="*/ 0 h 22"/>
                        <a:gd name="T2" fmla="*/ 23 w 24"/>
                        <a:gd name="T3" fmla="*/ 0 h 22"/>
                        <a:gd name="T4" fmla="*/ 23 w 24"/>
                        <a:gd name="T5" fmla="*/ 21 h 22"/>
                        <a:gd name="T6" fmla="*/ 0 w 24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4"/>
                        <a:gd name="T13" fmla="*/ 0 h 22"/>
                        <a:gd name="T14" fmla="*/ 24 w 24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4" h="22">
                          <a:moveTo>
                            <a:pt x="0" y="0"/>
                          </a:moveTo>
                          <a:lnTo>
                            <a:pt x="23" y="0"/>
                          </a:lnTo>
                          <a:lnTo>
                            <a:pt x="23" y="2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45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5525" y="2772"/>
                      <a:ext cx="23" cy="22"/>
                    </a:xfrm>
                    <a:custGeom>
                      <a:avLst/>
                      <a:gdLst>
                        <a:gd name="T0" fmla="*/ 22 w 23"/>
                        <a:gd name="T1" fmla="*/ 0 h 22"/>
                        <a:gd name="T2" fmla="*/ 0 w 23"/>
                        <a:gd name="T3" fmla="*/ 0 h 22"/>
                        <a:gd name="T4" fmla="*/ 0 w 23"/>
                        <a:gd name="T5" fmla="*/ 21 h 22"/>
                        <a:gd name="T6" fmla="*/ 22 w 23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3"/>
                        <a:gd name="T13" fmla="*/ 0 h 22"/>
                        <a:gd name="T14" fmla="*/ 23 w 23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3" h="22">
                          <a:moveTo>
                            <a:pt x="22" y="0"/>
                          </a:moveTo>
                          <a:lnTo>
                            <a:pt x="0" y="0"/>
                          </a:lnTo>
                          <a:lnTo>
                            <a:pt x="0" y="21"/>
                          </a:lnTo>
                          <a:lnTo>
                            <a:pt x="22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2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48" y="2690"/>
                      <a:ext cx="395" cy="76"/>
                      <a:chOff x="5148" y="2690"/>
                      <a:chExt cx="395" cy="76"/>
                    </a:xfrm>
                  </p:grpSpPr>
                  <p:sp>
                    <p:nvSpPr>
                      <p:cNvPr id="4647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48" y="2690"/>
                        <a:ext cx="395" cy="76"/>
                      </a:xfrm>
                      <a:prstGeom prst="rect">
                        <a:avLst/>
                      </a:prstGeom>
                      <a:solidFill>
                        <a:srgbClr val="60300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648" name="Rectangl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72" y="2695"/>
                        <a:ext cx="138" cy="65"/>
                      </a:xfrm>
                      <a:prstGeom prst="rect">
                        <a:avLst/>
                      </a:prstGeom>
                      <a:solidFill>
                        <a:srgbClr val="201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sp>
                <p:nvSpPr>
                  <p:cNvPr id="4614" name="Freeform 71"/>
                  <p:cNvSpPr>
                    <a:spLocks/>
                  </p:cNvSpPr>
                  <p:nvPr/>
                </p:nvSpPr>
                <p:spPr bwMode="auto">
                  <a:xfrm>
                    <a:off x="5166" y="2793"/>
                    <a:ext cx="355" cy="120"/>
                  </a:xfrm>
                  <a:custGeom>
                    <a:avLst/>
                    <a:gdLst>
                      <a:gd name="T0" fmla="*/ 354 w 355"/>
                      <a:gd name="T1" fmla="*/ 116 h 120"/>
                      <a:gd name="T2" fmla="*/ 354 w 355"/>
                      <a:gd name="T3" fmla="*/ 0 h 120"/>
                      <a:gd name="T4" fmla="*/ 0 w 355"/>
                      <a:gd name="T5" fmla="*/ 0 h 120"/>
                      <a:gd name="T6" fmla="*/ 0 w 355"/>
                      <a:gd name="T7" fmla="*/ 119 h 1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55"/>
                      <a:gd name="T13" fmla="*/ 0 h 120"/>
                      <a:gd name="T14" fmla="*/ 355 w 355"/>
                      <a:gd name="T15" fmla="*/ 120 h 1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55" h="120">
                        <a:moveTo>
                          <a:pt x="354" y="116"/>
                        </a:moveTo>
                        <a:lnTo>
                          <a:pt x="354" y="0"/>
                        </a:lnTo>
                        <a:lnTo>
                          <a:pt x="0" y="0"/>
                        </a:lnTo>
                        <a:lnTo>
                          <a:pt x="0" y="119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3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5178" y="2807"/>
                    <a:ext cx="334" cy="98"/>
                    <a:chOff x="5178" y="2807"/>
                    <a:chExt cx="334" cy="98"/>
                  </a:xfrm>
                </p:grpSpPr>
                <p:grpSp>
                  <p:nvGrpSpPr>
                    <p:cNvPr id="14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06" y="2807"/>
                      <a:ext cx="80" cy="98"/>
                      <a:chOff x="5306" y="2807"/>
                      <a:chExt cx="80" cy="98"/>
                    </a:xfrm>
                  </p:grpSpPr>
                  <p:grpSp>
                    <p:nvGrpSpPr>
                      <p:cNvPr id="15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06" y="2811"/>
                        <a:ext cx="42" cy="74"/>
                        <a:chOff x="5306" y="2811"/>
                        <a:chExt cx="42" cy="74"/>
                      </a:xfrm>
                    </p:grpSpPr>
                    <p:sp>
                      <p:nvSpPr>
                        <p:cNvPr id="4640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13" y="2811"/>
                          <a:ext cx="21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41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06" y="2862"/>
                          <a:ext cx="33" cy="22"/>
                        </a:xfrm>
                        <a:custGeom>
                          <a:avLst/>
                          <a:gdLst>
                            <a:gd name="T0" fmla="*/ 0 w 33"/>
                            <a:gd name="T1" fmla="*/ 0 h 22"/>
                            <a:gd name="T2" fmla="*/ 17 w 33"/>
                            <a:gd name="T3" fmla="*/ 0 h 22"/>
                            <a:gd name="T4" fmla="*/ 19 w 33"/>
                            <a:gd name="T5" fmla="*/ 0 h 22"/>
                            <a:gd name="T6" fmla="*/ 32 w 33"/>
                            <a:gd name="T7" fmla="*/ 0 h 22"/>
                            <a:gd name="T8" fmla="*/ 32 w 33"/>
                            <a:gd name="T9" fmla="*/ 12 h 22"/>
                            <a:gd name="T10" fmla="*/ 32 w 33"/>
                            <a:gd name="T11" fmla="*/ 21 h 22"/>
                            <a:gd name="T12" fmla="*/ 17 w 33"/>
                            <a:gd name="T13" fmla="*/ 21 h 22"/>
                            <a:gd name="T14" fmla="*/ 0 w 33"/>
                            <a:gd name="T15" fmla="*/ 21 h 22"/>
                            <a:gd name="T16" fmla="*/ 0 w 33"/>
                            <a:gd name="T17" fmla="*/ 0 h 22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33"/>
                            <a:gd name="T28" fmla="*/ 0 h 22"/>
                            <a:gd name="T29" fmla="*/ 33 w 33"/>
                            <a:gd name="T30" fmla="*/ 22 h 22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33" h="22">
                              <a:moveTo>
                                <a:pt x="0" y="0"/>
                              </a:moveTo>
                              <a:lnTo>
                                <a:pt x="17" y="0"/>
                              </a:lnTo>
                              <a:lnTo>
                                <a:pt x="19" y="0"/>
                              </a:lnTo>
                              <a:lnTo>
                                <a:pt x="32" y="0"/>
                              </a:lnTo>
                              <a:lnTo>
                                <a:pt x="32" y="12"/>
                              </a:lnTo>
                              <a:lnTo>
                                <a:pt x="32" y="21"/>
                              </a:lnTo>
                              <a:lnTo>
                                <a:pt x="17" y="21"/>
                              </a:lnTo>
                              <a:lnTo>
                                <a:pt x="0" y="2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42" name="Rectangle 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6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6" name="Group 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49" y="2811"/>
                        <a:ext cx="37" cy="74"/>
                        <a:chOff x="5349" y="2811"/>
                        <a:chExt cx="37" cy="74"/>
                      </a:xfrm>
                    </p:grpSpPr>
                    <p:sp>
                      <p:nvSpPr>
                        <p:cNvPr id="4637" name="Rectangle 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5" y="2811"/>
                          <a:ext cx="23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8" name="Freeform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49" y="2862"/>
                          <a:ext cx="37" cy="22"/>
                        </a:xfrm>
                        <a:custGeom>
                          <a:avLst/>
                          <a:gdLst>
                            <a:gd name="T0" fmla="*/ 36 w 37"/>
                            <a:gd name="T1" fmla="*/ 0 h 22"/>
                            <a:gd name="T2" fmla="*/ 16 w 37"/>
                            <a:gd name="T3" fmla="*/ 0 h 22"/>
                            <a:gd name="T4" fmla="*/ 13 w 37"/>
                            <a:gd name="T5" fmla="*/ 0 h 22"/>
                            <a:gd name="T6" fmla="*/ 2 w 37"/>
                            <a:gd name="T7" fmla="*/ 0 h 22"/>
                            <a:gd name="T8" fmla="*/ 0 w 37"/>
                            <a:gd name="T9" fmla="*/ 0 h 22"/>
                            <a:gd name="T10" fmla="*/ 0 w 37"/>
                            <a:gd name="T11" fmla="*/ 12 h 22"/>
                            <a:gd name="T12" fmla="*/ 0 w 37"/>
                            <a:gd name="T13" fmla="*/ 21 h 22"/>
                            <a:gd name="T14" fmla="*/ 16 w 37"/>
                            <a:gd name="T15" fmla="*/ 21 h 22"/>
                            <a:gd name="T16" fmla="*/ 36 w 37"/>
                            <a:gd name="T17" fmla="*/ 21 h 22"/>
                            <a:gd name="T18" fmla="*/ 36 w 37"/>
                            <a:gd name="T19" fmla="*/ 0 h 22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37"/>
                            <a:gd name="T31" fmla="*/ 0 h 22"/>
                            <a:gd name="T32" fmla="*/ 37 w 37"/>
                            <a:gd name="T33" fmla="*/ 22 h 22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37" h="22">
                              <a:moveTo>
                                <a:pt x="36" y="0"/>
                              </a:move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0" y="21"/>
                              </a:lnTo>
                              <a:lnTo>
                                <a:pt x="16" y="21"/>
                              </a:lnTo>
                              <a:lnTo>
                                <a:pt x="36" y="21"/>
                              </a:lnTo>
                              <a:lnTo>
                                <a:pt x="36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9" name="Rectangle 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0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4635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11" y="2807"/>
                        <a:ext cx="28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636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52" y="2807"/>
                        <a:ext cx="31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7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78" y="2807"/>
                      <a:ext cx="334" cy="72"/>
                      <a:chOff x="5178" y="2807"/>
                      <a:chExt cx="334" cy="72"/>
                    </a:xfrm>
                  </p:grpSpPr>
                  <p:grpSp>
                    <p:nvGrpSpPr>
                      <p:cNvPr id="18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78" y="2807"/>
                        <a:ext cx="46" cy="72"/>
                        <a:chOff x="5178" y="2807"/>
                        <a:chExt cx="46" cy="72"/>
                      </a:xfrm>
                    </p:grpSpPr>
                    <p:sp>
                      <p:nvSpPr>
                        <p:cNvPr id="4631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83" y="2807"/>
                          <a:ext cx="3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2" name="Freeform 8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78" y="2845"/>
                          <a:ext cx="46" cy="34"/>
                        </a:xfrm>
                        <a:custGeom>
                          <a:avLst/>
                          <a:gdLst>
                            <a:gd name="T0" fmla="*/ 0 w 46"/>
                            <a:gd name="T1" fmla="*/ 16 h 34"/>
                            <a:gd name="T2" fmla="*/ 18 w 46"/>
                            <a:gd name="T3" fmla="*/ 16 h 34"/>
                            <a:gd name="T4" fmla="*/ 18 w 46"/>
                            <a:gd name="T5" fmla="*/ 0 h 34"/>
                            <a:gd name="T6" fmla="*/ 22 w 46"/>
                            <a:gd name="T7" fmla="*/ 0 h 34"/>
                            <a:gd name="T8" fmla="*/ 24 w 46"/>
                            <a:gd name="T9" fmla="*/ 2 h 34"/>
                            <a:gd name="T10" fmla="*/ 27 w 46"/>
                            <a:gd name="T11" fmla="*/ 2 h 34"/>
                            <a:gd name="T12" fmla="*/ 27 w 46"/>
                            <a:gd name="T13" fmla="*/ 16 h 34"/>
                            <a:gd name="T14" fmla="*/ 33 w 46"/>
                            <a:gd name="T15" fmla="*/ 16 h 34"/>
                            <a:gd name="T16" fmla="*/ 35 w 46"/>
                            <a:gd name="T17" fmla="*/ 12 h 34"/>
                            <a:gd name="T18" fmla="*/ 35 w 46"/>
                            <a:gd name="T19" fmla="*/ 5 h 34"/>
                            <a:gd name="T20" fmla="*/ 38 w 46"/>
                            <a:gd name="T21" fmla="*/ 5 h 34"/>
                            <a:gd name="T22" fmla="*/ 43 w 46"/>
                            <a:gd name="T23" fmla="*/ 5 h 34"/>
                            <a:gd name="T24" fmla="*/ 45 w 46"/>
                            <a:gd name="T25" fmla="*/ 7 h 34"/>
                            <a:gd name="T26" fmla="*/ 45 w 46"/>
                            <a:gd name="T27" fmla="*/ 33 h 34"/>
                            <a:gd name="T28" fmla="*/ 0 w 46"/>
                            <a:gd name="T29" fmla="*/ 33 h 34"/>
                            <a:gd name="T30" fmla="*/ 0 w 46"/>
                            <a:gd name="T31" fmla="*/ 16 h 34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46"/>
                            <a:gd name="T49" fmla="*/ 0 h 34"/>
                            <a:gd name="T50" fmla="*/ 46 w 46"/>
                            <a:gd name="T51" fmla="*/ 34 h 34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46" h="34">
                              <a:moveTo>
                                <a:pt x="0" y="16"/>
                              </a:moveTo>
                              <a:lnTo>
                                <a:pt x="18" y="16"/>
                              </a:lnTo>
                              <a:lnTo>
                                <a:pt x="18" y="0"/>
                              </a:lnTo>
                              <a:lnTo>
                                <a:pt x="22" y="0"/>
                              </a:lnTo>
                              <a:lnTo>
                                <a:pt x="24" y="2"/>
                              </a:lnTo>
                              <a:lnTo>
                                <a:pt x="27" y="2"/>
                              </a:lnTo>
                              <a:lnTo>
                                <a:pt x="27" y="16"/>
                              </a:lnTo>
                              <a:lnTo>
                                <a:pt x="33" y="16"/>
                              </a:lnTo>
                              <a:lnTo>
                                <a:pt x="35" y="12"/>
                              </a:lnTo>
                              <a:lnTo>
                                <a:pt x="35" y="5"/>
                              </a:lnTo>
                              <a:lnTo>
                                <a:pt x="38" y="5"/>
                              </a:lnTo>
                              <a:lnTo>
                                <a:pt x="43" y="5"/>
                              </a:lnTo>
                              <a:lnTo>
                                <a:pt x="45" y="7"/>
                              </a:lnTo>
                              <a:lnTo>
                                <a:pt x="45" y="33"/>
                              </a:lnTo>
                              <a:lnTo>
                                <a:pt x="0" y="33"/>
                              </a:lnTo>
                              <a:lnTo>
                                <a:pt x="0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9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5" y="2807"/>
                        <a:ext cx="64" cy="72"/>
                        <a:chOff x="5235" y="2807"/>
                        <a:chExt cx="64" cy="72"/>
                      </a:xfrm>
                    </p:grpSpPr>
                    <p:sp>
                      <p:nvSpPr>
                        <p:cNvPr id="4629" name="Rectangle 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9" y="2807"/>
                          <a:ext cx="5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0" name="Freeform 9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35" y="2839"/>
                          <a:ext cx="64" cy="40"/>
                        </a:xfrm>
                        <a:custGeom>
                          <a:avLst/>
                          <a:gdLst>
                            <a:gd name="T0" fmla="*/ 0 w 64"/>
                            <a:gd name="T1" fmla="*/ 10 h 40"/>
                            <a:gd name="T2" fmla="*/ 2 w 64"/>
                            <a:gd name="T3" fmla="*/ 7 h 40"/>
                            <a:gd name="T4" fmla="*/ 2 w 64"/>
                            <a:gd name="T5" fmla="*/ 2 h 40"/>
                            <a:gd name="T6" fmla="*/ 7 w 64"/>
                            <a:gd name="T7" fmla="*/ 0 h 40"/>
                            <a:gd name="T8" fmla="*/ 12 w 64"/>
                            <a:gd name="T9" fmla="*/ 0 h 40"/>
                            <a:gd name="T10" fmla="*/ 14 w 64"/>
                            <a:gd name="T11" fmla="*/ 2 h 40"/>
                            <a:gd name="T12" fmla="*/ 16 w 64"/>
                            <a:gd name="T13" fmla="*/ 2 h 40"/>
                            <a:gd name="T14" fmla="*/ 19 w 64"/>
                            <a:gd name="T15" fmla="*/ 2 h 40"/>
                            <a:gd name="T16" fmla="*/ 24 w 64"/>
                            <a:gd name="T17" fmla="*/ 2 h 40"/>
                            <a:gd name="T18" fmla="*/ 24 w 64"/>
                            <a:gd name="T19" fmla="*/ 5 h 40"/>
                            <a:gd name="T20" fmla="*/ 25 w 64"/>
                            <a:gd name="T21" fmla="*/ 7 h 40"/>
                            <a:gd name="T22" fmla="*/ 25 w 64"/>
                            <a:gd name="T23" fmla="*/ 21 h 40"/>
                            <a:gd name="T24" fmla="*/ 63 w 64"/>
                            <a:gd name="T25" fmla="*/ 21 h 40"/>
                            <a:gd name="T26" fmla="*/ 63 w 64"/>
                            <a:gd name="T27" fmla="*/ 39 h 40"/>
                            <a:gd name="T28" fmla="*/ 0 w 64"/>
                            <a:gd name="T29" fmla="*/ 39 h 40"/>
                            <a:gd name="T30" fmla="*/ 0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0" y="10"/>
                              </a:moveTo>
                              <a:lnTo>
                                <a:pt x="2" y="7"/>
                              </a:lnTo>
                              <a:lnTo>
                                <a:pt x="2" y="2"/>
                              </a:lnTo>
                              <a:lnTo>
                                <a:pt x="7" y="0"/>
                              </a:lnTo>
                              <a:lnTo>
                                <a:pt x="12" y="0"/>
                              </a:lnTo>
                              <a:lnTo>
                                <a:pt x="14" y="2"/>
                              </a:lnTo>
                              <a:lnTo>
                                <a:pt x="16" y="2"/>
                              </a:lnTo>
                              <a:lnTo>
                                <a:pt x="19" y="2"/>
                              </a:lnTo>
                              <a:lnTo>
                                <a:pt x="24" y="2"/>
                              </a:lnTo>
                              <a:lnTo>
                                <a:pt x="24" y="5"/>
                              </a:lnTo>
                              <a:lnTo>
                                <a:pt x="25" y="7"/>
                              </a:lnTo>
                              <a:lnTo>
                                <a:pt x="25" y="21"/>
                              </a:lnTo>
                              <a:lnTo>
                                <a:pt x="63" y="21"/>
                              </a:lnTo>
                              <a:lnTo>
                                <a:pt x="63" y="39"/>
                              </a:lnTo>
                              <a:lnTo>
                                <a:pt x="0" y="39"/>
                              </a:lnTo>
                              <a:lnTo>
                                <a:pt x="0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0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91" y="2807"/>
                        <a:ext cx="64" cy="72"/>
                        <a:chOff x="5391" y="2807"/>
                        <a:chExt cx="64" cy="72"/>
                      </a:xfrm>
                    </p:grpSpPr>
                    <p:sp>
                      <p:nvSpPr>
                        <p:cNvPr id="4627" name="Rectangle 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96" y="2807"/>
                          <a:ext cx="57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28" name="Freeform 9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91" y="2839"/>
                          <a:ext cx="64" cy="40"/>
                        </a:xfrm>
                        <a:custGeom>
                          <a:avLst/>
                          <a:gdLst>
                            <a:gd name="T0" fmla="*/ 63 w 64"/>
                            <a:gd name="T1" fmla="*/ 10 h 40"/>
                            <a:gd name="T2" fmla="*/ 60 w 64"/>
                            <a:gd name="T3" fmla="*/ 7 h 40"/>
                            <a:gd name="T4" fmla="*/ 58 w 64"/>
                            <a:gd name="T5" fmla="*/ 2 h 40"/>
                            <a:gd name="T6" fmla="*/ 54 w 64"/>
                            <a:gd name="T7" fmla="*/ 0 h 40"/>
                            <a:gd name="T8" fmla="*/ 50 w 64"/>
                            <a:gd name="T9" fmla="*/ 0 h 40"/>
                            <a:gd name="T10" fmla="*/ 50 w 64"/>
                            <a:gd name="T11" fmla="*/ 2 h 40"/>
                            <a:gd name="T12" fmla="*/ 47 w 64"/>
                            <a:gd name="T13" fmla="*/ 2 h 40"/>
                            <a:gd name="T14" fmla="*/ 42 w 64"/>
                            <a:gd name="T15" fmla="*/ 2 h 40"/>
                            <a:gd name="T16" fmla="*/ 37 w 64"/>
                            <a:gd name="T17" fmla="*/ 2 h 40"/>
                            <a:gd name="T18" fmla="*/ 37 w 64"/>
                            <a:gd name="T19" fmla="*/ 5 h 40"/>
                            <a:gd name="T20" fmla="*/ 35 w 64"/>
                            <a:gd name="T21" fmla="*/ 7 h 40"/>
                            <a:gd name="T22" fmla="*/ 35 w 64"/>
                            <a:gd name="T23" fmla="*/ 21 h 40"/>
                            <a:gd name="T24" fmla="*/ 0 w 64"/>
                            <a:gd name="T25" fmla="*/ 21 h 40"/>
                            <a:gd name="T26" fmla="*/ 0 w 64"/>
                            <a:gd name="T27" fmla="*/ 39 h 40"/>
                            <a:gd name="T28" fmla="*/ 63 w 64"/>
                            <a:gd name="T29" fmla="*/ 39 h 40"/>
                            <a:gd name="T30" fmla="*/ 63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63" y="10"/>
                              </a:moveTo>
                              <a:lnTo>
                                <a:pt x="60" y="7"/>
                              </a:lnTo>
                              <a:lnTo>
                                <a:pt x="58" y="2"/>
                              </a:lnTo>
                              <a:lnTo>
                                <a:pt x="54" y="0"/>
                              </a:lnTo>
                              <a:lnTo>
                                <a:pt x="50" y="0"/>
                              </a:lnTo>
                              <a:lnTo>
                                <a:pt x="50" y="2"/>
                              </a:lnTo>
                              <a:lnTo>
                                <a:pt x="47" y="2"/>
                              </a:lnTo>
                              <a:lnTo>
                                <a:pt x="42" y="2"/>
                              </a:lnTo>
                              <a:lnTo>
                                <a:pt x="37" y="2"/>
                              </a:lnTo>
                              <a:lnTo>
                                <a:pt x="37" y="5"/>
                              </a:lnTo>
                              <a:lnTo>
                                <a:pt x="35" y="7"/>
                              </a:lnTo>
                              <a:lnTo>
                                <a:pt x="35" y="21"/>
                              </a:lnTo>
                              <a:lnTo>
                                <a:pt x="0" y="21"/>
                              </a:lnTo>
                              <a:lnTo>
                                <a:pt x="0" y="39"/>
                              </a:lnTo>
                              <a:lnTo>
                                <a:pt x="63" y="39"/>
                              </a:lnTo>
                              <a:lnTo>
                                <a:pt x="63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1" name="Group 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69" y="2807"/>
                        <a:ext cx="43" cy="72"/>
                        <a:chOff x="5469" y="2807"/>
                        <a:chExt cx="43" cy="72"/>
                      </a:xfrm>
                    </p:grpSpPr>
                    <p:sp>
                      <p:nvSpPr>
                        <p:cNvPr id="4625" name="Rectangle 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1" y="2807"/>
                          <a:ext cx="40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26" name="Freeform 9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469" y="2845"/>
                          <a:ext cx="43" cy="34"/>
                        </a:xfrm>
                        <a:custGeom>
                          <a:avLst/>
                          <a:gdLst>
                            <a:gd name="T0" fmla="*/ 42 w 43"/>
                            <a:gd name="T1" fmla="*/ 16 h 34"/>
                            <a:gd name="T2" fmla="*/ 24 w 43"/>
                            <a:gd name="T3" fmla="*/ 16 h 34"/>
                            <a:gd name="T4" fmla="*/ 24 w 43"/>
                            <a:gd name="T5" fmla="*/ 0 h 34"/>
                            <a:gd name="T6" fmla="*/ 20 w 43"/>
                            <a:gd name="T7" fmla="*/ 2 h 34"/>
                            <a:gd name="T8" fmla="*/ 15 w 43"/>
                            <a:gd name="T9" fmla="*/ 2 h 34"/>
                            <a:gd name="T10" fmla="*/ 15 w 43"/>
                            <a:gd name="T11" fmla="*/ 16 h 34"/>
                            <a:gd name="T12" fmla="*/ 8 w 43"/>
                            <a:gd name="T13" fmla="*/ 16 h 34"/>
                            <a:gd name="T14" fmla="*/ 8 w 43"/>
                            <a:gd name="T15" fmla="*/ 12 h 34"/>
                            <a:gd name="T16" fmla="*/ 5 w 43"/>
                            <a:gd name="T17" fmla="*/ 7 h 34"/>
                            <a:gd name="T18" fmla="*/ 0 w 43"/>
                            <a:gd name="T19" fmla="*/ 7 h 34"/>
                            <a:gd name="T20" fmla="*/ 0 w 43"/>
                            <a:gd name="T21" fmla="*/ 33 h 34"/>
                            <a:gd name="T22" fmla="*/ 42 w 43"/>
                            <a:gd name="T23" fmla="*/ 33 h 34"/>
                            <a:gd name="T24" fmla="*/ 42 w 43"/>
                            <a:gd name="T25" fmla="*/ 16 h 34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43"/>
                            <a:gd name="T40" fmla="*/ 0 h 34"/>
                            <a:gd name="T41" fmla="*/ 43 w 43"/>
                            <a:gd name="T42" fmla="*/ 34 h 34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43" h="34">
                              <a:moveTo>
                                <a:pt x="42" y="16"/>
                              </a:moveTo>
                              <a:lnTo>
                                <a:pt x="24" y="16"/>
                              </a:lnTo>
                              <a:lnTo>
                                <a:pt x="24" y="0"/>
                              </a:lnTo>
                              <a:lnTo>
                                <a:pt x="20" y="2"/>
                              </a:lnTo>
                              <a:lnTo>
                                <a:pt x="15" y="2"/>
                              </a:lnTo>
                              <a:lnTo>
                                <a:pt x="15" y="16"/>
                              </a:lnTo>
                              <a:lnTo>
                                <a:pt x="8" y="16"/>
                              </a:lnTo>
                              <a:lnTo>
                                <a:pt x="8" y="12"/>
                              </a:lnTo>
                              <a:lnTo>
                                <a:pt x="5" y="7"/>
                              </a:lnTo>
                              <a:lnTo>
                                <a:pt x="0" y="7"/>
                              </a:lnTo>
                              <a:lnTo>
                                <a:pt x="0" y="33"/>
                              </a:lnTo>
                              <a:lnTo>
                                <a:pt x="42" y="33"/>
                              </a:lnTo>
                              <a:lnTo>
                                <a:pt x="42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2" name="Group 9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85" y="2837"/>
                        <a:ext cx="21" cy="28"/>
                        <a:chOff x="5485" y="2837"/>
                        <a:chExt cx="21" cy="28"/>
                      </a:xfrm>
                    </p:grpSpPr>
                    <p:sp>
                      <p:nvSpPr>
                        <p:cNvPr id="4623" name="Rectangle 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85" y="2837"/>
                          <a:ext cx="21" cy="28"/>
                        </a:xfrm>
                        <a:prstGeom prst="rect">
                          <a:avLst/>
                        </a:prstGeom>
                        <a:solidFill>
                          <a:srgbClr val="F9F9F9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24" name="Rectangle 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90" y="2843"/>
                          <a:ext cx="11" cy="1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" name="Group 100"/>
              <p:cNvGrpSpPr>
                <a:grpSpLocks/>
              </p:cNvGrpSpPr>
              <p:nvPr/>
            </p:nvGrpSpPr>
            <p:grpSpPr bwMode="auto">
              <a:xfrm>
                <a:off x="5081" y="2506"/>
                <a:ext cx="536" cy="447"/>
                <a:chOff x="5074" y="2098"/>
                <a:chExt cx="495" cy="447"/>
              </a:xfrm>
            </p:grpSpPr>
            <p:sp>
              <p:nvSpPr>
                <p:cNvPr id="4298" name="Freeform 101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299" name="Freeform 102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0" name="Freeform 103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1" name="Freeform 104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2" name="Freeform 105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3" name="Freeform 106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4" name="Freeform 107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5" name="Freeform 108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6" name="Freeform 109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7" name="Freeform 110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8" name="Freeform 111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9" name="Freeform 112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0" name="Freeform 113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1" name="Freeform 114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2" name="Freeform 115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3" name="Freeform 116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4" name="Freeform 117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5" name="Freeform 118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6" name="Freeform 119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7" name="Freeform 120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8" name="Freeform 121"/>
                <p:cNvSpPr>
                  <a:spLocks/>
                </p:cNvSpPr>
                <p:nvPr/>
              </p:nvSpPr>
              <p:spPr bwMode="auto">
                <a:xfrm>
                  <a:off x="5205" y="2467"/>
                  <a:ext cx="256" cy="17"/>
                </a:xfrm>
                <a:custGeom>
                  <a:avLst/>
                  <a:gdLst>
                    <a:gd name="T0" fmla="*/ 255 w 256"/>
                    <a:gd name="T1" fmla="*/ 16 h 17"/>
                    <a:gd name="T2" fmla="*/ 246 w 256"/>
                    <a:gd name="T3" fmla="*/ 15 h 17"/>
                    <a:gd name="T4" fmla="*/ 238 w 256"/>
                    <a:gd name="T5" fmla="*/ 14 h 17"/>
                    <a:gd name="T6" fmla="*/ 230 w 256"/>
                    <a:gd name="T7" fmla="*/ 13 h 17"/>
                    <a:gd name="T8" fmla="*/ 221 w 256"/>
                    <a:gd name="T9" fmla="*/ 12 h 17"/>
                    <a:gd name="T10" fmla="*/ 213 w 256"/>
                    <a:gd name="T11" fmla="*/ 12 h 17"/>
                    <a:gd name="T12" fmla="*/ 206 w 256"/>
                    <a:gd name="T13" fmla="*/ 11 h 17"/>
                    <a:gd name="T14" fmla="*/ 198 w 256"/>
                    <a:gd name="T15" fmla="*/ 10 h 17"/>
                    <a:gd name="T16" fmla="*/ 190 w 256"/>
                    <a:gd name="T17" fmla="*/ 10 h 17"/>
                    <a:gd name="T18" fmla="*/ 182 w 256"/>
                    <a:gd name="T19" fmla="*/ 10 h 17"/>
                    <a:gd name="T20" fmla="*/ 174 w 256"/>
                    <a:gd name="T21" fmla="*/ 9 h 17"/>
                    <a:gd name="T22" fmla="*/ 166 w 256"/>
                    <a:gd name="T23" fmla="*/ 8 h 17"/>
                    <a:gd name="T24" fmla="*/ 158 w 256"/>
                    <a:gd name="T25" fmla="*/ 8 h 17"/>
                    <a:gd name="T26" fmla="*/ 150 w 256"/>
                    <a:gd name="T27" fmla="*/ 7 h 17"/>
                    <a:gd name="T28" fmla="*/ 143 w 256"/>
                    <a:gd name="T29" fmla="*/ 7 h 17"/>
                    <a:gd name="T30" fmla="*/ 135 w 256"/>
                    <a:gd name="T31" fmla="*/ 6 h 17"/>
                    <a:gd name="T32" fmla="*/ 127 w 256"/>
                    <a:gd name="T33" fmla="*/ 5 h 17"/>
                    <a:gd name="T34" fmla="*/ 119 w 256"/>
                    <a:gd name="T35" fmla="*/ 5 h 17"/>
                    <a:gd name="T36" fmla="*/ 111 w 256"/>
                    <a:gd name="T37" fmla="*/ 5 h 17"/>
                    <a:gd name="T38" fmla="*/ 103 w 256"/>
                    <a:gd name="T39" fmla="*/ 5 h 17"/>
                    <a:gd name="T40" fmla="*/ 96 w 256"/>
                    <a:gd name="T41" fmla="*/ 4 h 17"/>
                    <a:gd name="T42" fmla="*/ 87 w 256"/>
                    <a:gd name="T43" fmla="*/ 3 h 17"/>
                    <a:gd name="T44" fmla="*/ 80 w 256"/>
                    <a:gd name="T45" fmla="*/ 3 h 17"/>
                    <a:gd name="T46" fmla="*/ 72 w 256"/>
                    <a:gd name="T47" fmla="*/ 2 h 17"/>
                    <a:gd name="T48" fmla="*/ 64 w 256"/>
                    <a:gd name="T49" fmla="*/ 2 h 17"/>
                    <a:gd name="T50" fmla="*/ 56 w 256"/>
                    <a:gd name="T51" fmla="*/ 1 h 17"/>
                    <a:gd name="T52" fmla="*/ 48 w 256"/>
                    <a:gd name="T53" fmla="*/ 1 h 17"/>
                    <a:gd name="T54" fmla="*/ 40 w 256"/>
                    <a:gd name="T55" fmla="*/ 1 h 17"/>
                    <a:gd name="T56" fmla="*/ 32 w 256"/>
                    <a:gd name="T57" fmla="*/ 0 h 17"/>
                    <a:gd name="T58" fmla="*/ 24 w 256"/>
                    <a:gd name="T59" fmla="*/ 0 h 17"/>
                    <a:gd name="T60" fmla="*/ 16 w 256"/>
                    <a:gd name="T61" fmla="*/ 0 h 17"/>
                    <a:gd name="T62" fmla="*/ 7 w 256"/>
                    <a:gd name="T63" fmla="*/ 0 h 17"/>
                    <a:gd name="T64" fmla="*/ 0 w 256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6"/>
                    <a:gd name="T100" fmla="*/ 0 h 17"/>
                    <a:gd name="T101" fmla="*/ 256 w 25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6" h="17">
                      <a:moveTo>
                        <a:pt x="255" y="16"/>
                      </a:moveTo>
                      <a:lnTo>
                        <a:pt x="246" y="15"/>
                      </a:lnTo>
                      <a:lnTo>
                        <a:pt x="238" y="14"/>
                      </a:lnTo>
                      <a:lnTo>
                        <a:pt x="230" y="13"/>
                      </a:lnTo>
                      <a:lnTo>
                        <a:pt x="221" y="12"/>
                      </a:lnTo>
                      <a:lnTo>
                        <a:pt x="213" y="12"/>
                      </a:lnTo>
                      <a:lnTo>
                        <a:pt x="206" y="11"/>
                      </a:lnTo>
                      <a:lnTo>
                        <a:pt x="198" y="10"/>
                      </a:lnTo>
                      <a:lnTo>
                        <a:pt x="190" y="10"/>
                      </a:lnTo>
                      <a:lnTo>
                        <a:pt x="182" y="10"/>
                      </a:lnTo>
                      <a:lnTo>
                        <a:pt x="174" y="9"/>
                      </a:lnTo>
                      <a:lnTo>
                        <a:pt x="166" y="8"/>
                      </a:lnTo>
                      <a:lnTo>
                        <a:pt x="158" y="8"/>
                      </a:lnTo>
                      <a:lnTo>
                        <a:pt x="150" y="7"/>
                      </a:lnTo>
                      <a:lnTo>
                        <a:pt x="143" y="7"/>
                      </a:lnTo>
                      <a:lnTo>
                        <a:pt x="135" y="6"/>
                      </a:lnTo>
                      <a:lnTo>
                        <a:pt x="127" y="5"/>
                      </a:lnTo>
                      <a:lnTo>
                        <a:pt x="119" y="5"/>
                      </a:lnTo>
                      <a:lnTo>
                        <a:pt x="111" y="5"/>
                      </a:lnTo>
                      <a:lnTo>
                        <a:pt x="103" y="5"/>
                      </a:lnTo>
                      <a:lnTo>
                        <a:pt x="96" y="4"/>
                      </a:lnTo>
                      <a:lnTo>
                        <a:pt x="87" y="3"/>
                      </a:lnTo>
                      <a:lnTo>
                        <a:pt x="80" y="3"/>
                      </a:lnTo>
                      <a:lnTo>
                        <a:pt x="72" y="2"/>
                      </a:lnTo>
                      <a:lnTo>
                        <a:pt x="64" y="2"/>
                      </a:lnTo>
                      <a:lnTo>
                        <a:pt x="56" y="1"/>
                      </a:lnTo>
                      <a:lnTo>
                        <a:pt x="48" y="1"/>
                      </a:lnTo>
                      <a:lnTo>
                        <a:pt x="40" y="1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9" name="Freeform 122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20" name="Freeform 123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21" name="Line 124"/>
                <p:cNvSpPr>
                  <a:spLocks noChangeShapeType="1"/>
                </p:cNvSpPr>
                <p:nvPr/>
              </p:nvSpPr>
              <p:spPr bwMode="auto">
                <a:xfrm>
                  <a:off x="5394" y="2165"/>
                  <a:ext cx="128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2" name="Line 125"/>
                <p:cNvSpPr>
                  <a:spLocks noChangeShapeType="1"/>
                </p:cNvSpPr>
                <p:nvPr/>
              </p:nvSpPr>
              <p:spPr bwMode="auto">
                <a:xfrm>
                  <a:off x="5392" y="2174"/>
                  <a:ext cx="127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3" name="Line 126"/>
                <p:cNvSpPr>
                  <a:spLocks noChangeShapeType="1"/>
                </p:cNvSpPr>
                <p:nvPr/>
              </p:nvSpPr>
              <p:spPr bwMode="auto">
                <a:xfrm>
                  <a:off x="5389" y="2185"/>
                  <a:ext cx="127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4" name="Line 127"/>
                <p:cNvSpPr>
                  <a:spLocks noChangeShapeType="1"/>
                </p:cNvSpPr>
                <p:nvPr/>
              </p:nvSpPr>
              <p:spPr bwMode="auto">
                <a:xfrm>
                  <a:off x="5385" y="219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5" name="Line 128"/>
                <p:cNvSpPr>
                  <a:spLocks noChangeShapeType="1"/>
                </p:cNvSpPr>
                <p:nvPr/>
              </p:nvSpPr>
              <p:spPr bwMode="auto">
                <a:xfrm>
                  <a:off x="5382" y="220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6" name="Line 129"/>
                <p:cNvSpPr>
                  <a:spLocks noChangeShapeType="1"/>
                </p:cNvSpPr>
                <p:nvPr/>
              </p:nvSpPr>
              <p:spPr bwMode="auto">
                <a:xfrm>
                  <a:off x="5380" y="2212"/>
                  <a:ext cx="127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7" name="Line 130"/>
                <p:cNvSpPr>
                  <a:spLocks noChangeShapeType="1"/>
                </p:cNvSpPr>
                <p:nvPr/>
              </p:nvSpPr>
              <p:spPr bwMode="auto">
                <a:xfrm>
                  <a:off x="5376" y="2222"/>
                  <a:ext cx="128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8" name="Line 131"/>
                <p:cNvSpPr>
                  <a:spLocks noChangeShapeType="1"/>
                </p:cNvSpPr>
                <p:nvPr/>
              </p:nvSpPr>
              <p:spPr bwMode="auto">
                <a:xfrm>
                  <a:off x="5374" y="223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9" name="Line 132"/>
                <p:cNvSpPr>
                  <a:spLocks noChangeShapeType="1"/>
                </p:cNvSpPr>
                <p:nvPr/>
              </p:nvSpPr>
              <p:spPr bwMode="auto">
                <a:xfrm>
                  <a:off x="5371" y="224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0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5405" y="2153"/>
                  <a:ext cx="23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1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5464" y="2155"/>
                  <a:ext cx="22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2" name="Line 135"/>
                <p:cNvSpPr>
                  <a:spLocks noChangeShapeType="1"/>
                </p:cNvSpPr>
                <p:nvPr/>
              </p:nvSpPr>
              <p:spPr bwMode="auto">
                <a:xfrm>
                  <a:off x="5417" y="2155"/>
                  <a:ext cx="79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3" name="Freeform 136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solidFill>
                  <a:srgbClr val="CCCCCC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4" name="Freeform 137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5" name="Line 138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6" name="Line 139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7" name="Freeform 140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8" name="Freeform 141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9" name="Freeform 142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0" name="Freeform 143"/>
                <p:cNvSpPr>
                  <a:spLocks/>
                </p:cNvSpPr>
                <p:nvPr/>
              </p:nvSpPr>
              <p:spPr bwMode="auto">
                <a:xfrm>
                  <a:off x="5380" y="2293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1" name="Freeform 144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2" name="Freeform 145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3" name="Freeform 146"/>
                <p:cNvSpPr>
                  <a:spLocks/>
                </p:cNvSpPr>
                <p:nvPr/>
              </p:nvSpPr>
              <p:spPr bwMode="auto">
                <a:xfrm>
                  <a:off x="5412" y="2294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4" name="Freeform 147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5" name="Freeform 148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6" name="Freeform 149"/>
                <p:cNvSpPr>
                  <a:spLocks/>
                </p:cNvSpPr>
                <p:nvPr/>
              </p:nvSpPr>
              <p:spPr bwMode="auto">
                <a:xfrm>
                  <a:off x="5460" y="229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7" name="Freeform 150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8" name="Freeform 151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9" name="Freeform 152"/>
                <p:cNvSpPr>
                  <a:spLocks/>
                </p:cNvSpPr>
                <p:nvPr/>
              </p:nvSpPr>
              <p:spPr bwMode="auto">
                <a:xfrm>
                  <a:off x="5341" y="2318"/>
                  <a:ext cx="30" cy="20"/>
                </a:xfrm>
                <a:custGeom>
                  <a:avLst/>
                  <a:gdLst>
                    <a:gd name="T0" fmla="*/ 27 w 30"/>
                    <a:gd name="T1" fmla="*/ 0 h 20"/>
                    <a:gd name="T2" fmla="*/ 0 w 30"/>
                    <a:gd name="T3" fmla="*/ 15 h 20"/>
                    <a:gd name="T4" fmla="*/ 0 w 30"/>
                    <a:gd name="T5" fmla="*/ 17 h 20"/>
                    <a:gd name="T6" fmla="*/ 25 w 30"/>
                    <a:gd name="T7" fmla="*/ 19 h 20"/>
                    <a:gd name="T8" fmla="*/ 29 w 30"/>
                    <a:gd name="T9" fmla="*/ 4 h 20"/>
                    <a:gd name="T10" fmla="*/ 27 w 30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20"/>
                    <a:gd name="T20" fmla="*/ 30 w 30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20">
                      <a:moveTo>
                        <a:pt x="27" y="0"/>
                      </a:move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5" y="19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0" name="Freeform 153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1" name="Freeform 154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2" name="Freeform 155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3" name="Freeform 156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4" name="Freeform 157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5" name="Freeform 158"/>
                <p:cNvSpPr>
                  <a:spLocks/>
                </p:cNvSpPr>
                <p:nvPr/>
              </p:nvSpPr>
              <p:spPr bwMode="auto">
                <a:xfrm>
                  <a:off x="5404" y="2318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6" name="Freeform 159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7" name="Freeform 160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8" name="Freeform 161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9" name="Freeform 162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0" name="Freeform 163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1" name="Freeform 164"/>
                <p:cNvSpPr>
                  <a:spLocks/>
                </p:cNvSpPr>
                <p:nvPr/>
              </p:nvSpPr>
              <p:spPr bwMode="auto">
                <a:xfrm>
                  <a:off x="5333" y="2344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2" name="Freeform 165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3" name="Freeform 166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4" name="Freeform 167"/>
                <p:cNvSpPr>
                  <a:spLocks/>
                </p:cNvSpPr>
                <p:nvPr/>
              </p:nvSpPr>
              <p:spPr bwMode="auto">
                <a:xfrm>
                  <a:off x="5364" y="234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5" name="Freeform 168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6" name="Freeform 169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7" name="Freeform 170"/>
                <p:cNvSpPr>
                  <a:spLocks/>
                </p:cNvSpPr>
                <p:nvPr/>
              </p:nvSpPr>
              <p:spPr bwMode="auto">
                <a:xfrm>
                  <a:off x="5396" y="2345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3 h 18"/>
                    <a:gd name="T4" fmla="*/ 0 w 30"/>
                    <a:gd name="T5" fmla="*/ 16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8" name="Freeform 171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9" name="Freeform 172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0" name="Freeform 173"/>
                <p:cNvSpPr>
                  <a:spLocks/>
                </p:cNvSpPr>
                <p:nvPr/>
              </p:nvSpPr>
              <p:spPr bwMode="auto">
                <a:xfrm>
                  <a:off x="5443" y="2347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4 h 19"/>
                    <a:gd name="T4" fmla="*/ 0 w 32"/>
                    <a:gd name="T5" fmla="*/ 16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1" name="Freeform 174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2" name="Freeform 175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3" name="Freeform 176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4" name="Freeform 177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5" name="Freeform 178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6" name="Freeform 179"/>
                <p:cNvSpPr>
                  <a:spLocks/>
                </p:cNvSpPr>
                <p:nvPr/>
              </p:nvSpPr>
              <p:spPr bwMode="auto">
                <a:xfrm>
                  <a:off x="5356" y="237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7" name="Freeform 180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8" name="Freeform 181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9" name="Freeform 182"/>
                <p:cNvSpPr>
                  <a:spLocks/>
                </p:cNvSpPr>
                <p:nvPr/>
              </p:nvSpPr>
              <p:spPr bwMode="auto">
                <a:xfrm>
                  <a:off x="5388" y="2371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0" name="Freeform 183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1" name="Freeform 184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2" name="Freeform 185"/>
                <p:cNvSpPr>
                  <a:spLocks/>
                </p:cNvSpPr>
                <p:nvPr/>
              </p:nvSpPr>
              <p:spPr bwMode="auto">
                <a:xfrm>
                  <a:off x="5436" y="2372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3" name="Freeform 186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4" name="Freeform 187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5" name="Freeform 188"/>
                <p:cNvSpPr>
                  <a:spLocks/>
                </p:cNvSpPr>
                <p:nvPr/>
              </p:nvSpPr>
              <p:spPr bwMode="auto">
                <a:xfrm>
                  <a:off x="5313" y="242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3 h 20"/>
                    <a:gd name="T4" fmla="*/ 0 w 31"/>
                    <a:gd name="T5" fmla="*/ 16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6" name="Freeform 189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7" name="Freeform 190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8" name="Freeform 191"/>
                <p:cNvSpPr>
                  <a:spLocks/>
                </p:cNvSpPr>
                <p:nvPr/>
              </p:nvSpPr>
              <p:spPr bwMode="auto">
                <a:xfrm>
                  <a:off x="5346" y="2424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2 h 18"/>
                    <a:gd name="T4" fmla="*/ 0 w 30"/>
                    <a:gd name="T5" fmla="*/ 15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9" name="Freeform 192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0" name="Freeform 193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1" name="Freeform 194"/>
                <p:cNvSpPr>
                  <a:spLocks/>
                </p:cNvSpPr>
                <p:nvPr/>
              </p:nvSpPr>
              <p:spPr bwMode="auto">
                <a:xfrm>
                  <a:off x="5376" y="2426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3 h 19"/>
                    <a:gd name="T4" fmla="*/ 0 w 32"/>
                    <a:gd name="T5" fmla="*/ 15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2" name="Freeform 195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3" name="Freeform 196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4" name="Freeform 197"/>
                <p:cNvSpPr>
                  <a:spLocks/>
                </p:cNvSpPr>
                <p:nvPr/>
              </p:nvSpPr>
              <p:spPr bwMode="auto">
                <a:xfrm>
                  <a:off x="5427" y="2427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5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5" name="Freeform 198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6" name="Freeform 199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7" name="Freeform 200"/>
                <p:cNvSpPr>
                  <a:spLocks/>
                </p:cNvSpPr>
                <p:nvPr/>
              </p:nvSpPr>
              <p:spPr bwMode="auto">
                <a:xfrm>
                  <a:off x="5465" y="2167"/>
                  <a:ext cx="86" cy="309"/>
                </a:xfrm>
                <a:custGeom>
                  <a:avLst/>
                  <a:gdLst>
                    <a:gd name="T0" fmla="*/ 85 w 86"/>
                    <a:gd name="T1" fmla="*/ 0 h 309"/>
                    <a:gd name="T2" fmla="*/ 81 w 86"/>
                    <a:gd name="T3" fmla="*/ 9 h 309"/>
                    <a:gd name="T4" fmla="*/ 79 w 86"/>
                    <a:gd name="T5" fmla="*/ 18 h 309"/>
                    <a:gd name="T6" fmla="*/ 76 w 86"/>
                    <a:gd name="T7" fmla="*/ 28 h 309"/>
                    <a:gd name="T8" fmla="*/ 74 w 86"/>
                    <a:gd name="T9" fmla="*/ 38 h 309"/>
                    <a:gd name="T10" fmla="*/ 71 w 86"/>
                    <a:gd name="T11" fmla="*/ 48 h 309"/>
                    <a:gd name="T12" fmla="*/ 69 w 86"/>
                    <a:gd name="T13" fmla="*/ 57 h 309"/>
                    <a:gd name="T14" fmla="*/ 66 w 86"/>
                    <a:gd name="T15" fmla="*/ 67 h 309"/>
                    <a:gd name="T16" fmla="*/ 63 w 86"/>
                    <a:gd name="T17" fmla="*/ 76 h 309"/>
                    <a:gd name="T18" fmla="*/ 61 w 86"/>
                    <a:gd name="T19" fmla="*/ 86 h 309"/>
                    <a:gd name="T20" fmla="*/ 58 w 86"/>
                    <a:gd name="T21" fmla="*/ 95 h 309"/>
                    <a:gd name="T22" fmla="*/ 56 w 86"/>
                    <a:gd name="T23" fmla="*/ 106 h 309"/>
                    <a:gd name="T24" fmla="*/ 53 w 86"/>
                    <a:gd name="T25" fmla="*/ 115 h 309"/>
                    <a:gd name="T26" fmla="*/ 50 w 86"/>
                    <a:gd name="T27" fmla="*/ 125 h 309"/>
                    <a:gd name="T28" fmla="*/ 48 w 86"/>
                    <a:gd name="T29" fmla="*/ 134 h 309"/>
                    <a:gd name="T30" fmla="*/ 45 w 86"/>
                    <a:gd name="T31" fmla="*/ 144 h 309"/>
                    <a:gd name="T32" fmla="*/ 42 w 86"/>
                    <a:gd name="T33" fmla="*/ 153 h 309"/>
                    <a:gd name="T34" fmla="*/ 40 w 86"/>
                    <a:gd name="T35" fmla="*/ 163 h 309"/>
                    <a:gd name="T36" fmla="*/ 37 w 86"/>
                    <a:gd name="T37" fmla="*/ 173 h 309"/>
                    <a:gd name="T38" fmla="*/ 35 w 86"/>
                    <a:gd name="T39" fmla="*/ 182 h 309"/>
                    <a:gd name="T40" fmla="*/ 32 w 86"/>
                    <a:gd name="T41" fmla="*/ 192 h 309"/>
                    <a:gd name="T42" fmla="*/ 29 w 86"/>
                    <a:gd name="T43" fmla="*/ 201 h 309"/>
                    <a:gd name="T44" fmla="*/ 27 w 86"/>
                    <a:gd name="T45" fmla="*/ 211 h 309"/>
                    <a:gd name="T46" fmla="*/ 24 w 86"/>
                    <a:gd name="T47" fmla="*/ 221 h 309"/>
                    <a:gd name="T48" fmla="*/ 21 w 86"/>
                    <a:gd name="T49" fmla="*/ 230 h 309"/>
                    <a:gd name="T50" fmla="*/ 19 w 86"/>
                    <a:gd name="T51" fmla="*/ 240 h 309"/>
                    <a:gd name="T52" fmla="*/ 16 w 86"/>
                    <a:gd name="T53" fmla="*/ 250 h 309"/>
                    <a:gd name="T54" fmla="*/ 13 w 86"/>
                    <a:gd name="T55" fmla="*/ 259 h 309"/>
                    <a:gd name="T56" fmla="*/ 10 w 86"/>
                    <a:gd name="T57" fmla="*/ 268 h 309"/>
                    <a:gd name="T58" fmla="*/ 8 w 86"/>
                    <a:gd name="T59" fmla="*/ 279 h 309"/>
                    <a:gd name="T60" fmla="*/ 4 w 86"/>
                    <a:gd name="T61" fmla="*/ 288 h 309"/>
                    <a:gd name="T62" fmla="*/ 2 w 86"/>
                    <a:gd name="T63" fmla="*/ 298 h 309"/>
                    <a:gd name="T64" fmla="*/ 0 w 86"/>
                    <a:gd name="T65" fmla="*/ 308 h 3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6"/>
                    <a:gd name="T100" fmla="*/ 0 h 309"/>
                    <a:gd name="T101" fmla="*/ 86 w 86"/>
                    <a:gd name="T102" fmla="*/ 309 h 3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6" h="309">
                      <a:moveTo>
                        <a:pt x="85" y="0"/>
                      </a:moveTo>
                      <a:lnTo>
                        <a:pt x="81" y="9"/>
                      </a:lnTo>
                      <a:lnTo>
                        <a:pt x="79" y="18"/>
                      </a:lnTo>
                      <a:lnTo>
                        <a:pt x="76" y="28"/>
                      </a:lnTo>
                      <a:lnTo>
                        <a:pt x="74" y="38"/>
                      </a:lnTo>
                      <a:lnTo>
                        <a:pt x="71" y="48"/>
                      </a:lnTo>
                      <a:lnTo>
                        <a:pt x="69" y="57"/>
                      </a:lnTo>
                      <a:lnTo>
                        <a:pt x="66" y="67"/>
                      </a:lnTo>
                      <a:lnTo>
                        <a:pt x="63" y="76"/>
                      </a:lnTo>
                      <a:lnTo>
                        <a:pt x="61" y="86"/>
                      </a:lnTo>
                      <a:lnTo>
                        <a:pt x="58" y="95"/>
                      </a:lnTo>
                      <a:lnTo>
                        <a:pt x="56" y="106"/>
                      </a:lnTo>
                      <a:lnTo>
                        <a:pt x="53" y="115"/>
                      </a:lnTo>
                      <a:lnTo>
                        <a:pt x="50" y="125"/>
                      </a:lnTo>
                      <a:lnTo>
                        <a:pt x="48" y="134"/>
                      </a:lnTo>
                      <a:lnTo>
                        <a:pt x="45" y="144"/>
                      </a:lnTo>
                      <a:lnTo>
                        <a:pt x="42" y="153"/>
                      </a:lnTo>
                      <a:lnTo>
                        <a:pt x="40" y="163"/>
                      </a:lnTo>
                      <a:lnTo>
                        <a:pt x="37" y="173"/>
                      </a:lnTo>
                      <a:lnTo>
                        <a:pt x="35" y="182"/>
                      </a:lnTo>
                      <a:lnTo>
                        <a:pt x="32" y="192"/>
                      </a:lnTo>
                      <a:lnTo>
                        <a:pt x="29" y="201"/>
                      </a:lnTo>
                      <a:lnTo>
                        <a:pt x="27" y="211"/>
                      </a:lnTo>
                      <a:lnTo>
                        <a:pt x="24" y="221"/>
                      </a:lnTo>
                      <a:lnTo>
                        <a:pt x="21" y="230"/>
                      </a:lnTo>
                      <a:lnTo>
                        <a:pt x="19" y="240"/>
                      </a:lnTo>
                      <a:lnTo>
                        <a:pt x="16" y="250"/>
                      </a:lnTo>
                      <a:lnTo>
                        <a:pt x="13" y="259"/>
                      </a:lnTo>
                      <a:lnTo>
                        <a:pt x="10" y="268"/>
                      </a:lnTo>
                      <a:lnTo>
                        <a:pt x="8" y="279"/>
                      </a:lnTo>
                      <a:lnTo>
                        <a:pt x="4" y="288"/>
                      </a:lnTo>
                      <a:lnTo>
                        <a:pt x="2" y="298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8" name="Freeform 201"/>
                <p:cNvSpPr>
                  <a:spLocks/>
                </p:cNvSpPr>
                <p:nvPr/>
              </p:nvSpPr>
              <p:spPr bwMode="auto">
                <a:xfrm>
                  <a:off x="5197" y="2144"/>
                  <a:ext cx="348" cy="321"/>
                </a:xfrm>
                <a:custGeom>
                  <a:avLst/>
                  <a:gdLst>
                    <a:gd name="T0" fmla="*/ 343 w 348"/>
                    <a:gd name="T1" fmla="*/ 9 h 321"/>
                    <a:gd name="T2" fmla="*/ 338 w 348"/>
                    <a:gd name="T3" fmla="*/ 28 h 321"/>
                    <a:gd name="T4" fmla="*/ 333 w 348"/>
                    <a:gd name="T5" fmla="*/ 48 h 321"/>
                    <a:gd name="T6" fmla="*/ 328 w 348"/>
                    <a:gd name="T7" fmla="*/ 67 h 321"/>
                    <a:gd name="T8" fmla="*/ 324 w 348"/>
                    <a:gd name="T9" fmla="*/ 85 h 321"/>
                    <a:gd name="T10" fmla="*/ 319 w 348"/>
                    <a:gd name="T11" fmla="*/ 105 h 321"/>
                    <a:gd name="T12" fmla="*/ 315 w 348"/>
                    <a:gd name="T13" fmla="*/ 124 h 321"/>
                    <a:gd name="T14" fmla="*/ 310 w 348"/>
                    <a:gd name="T15" fmla="*/ 143 h 321"/>
                    <a:gd name="T16" fmla="*/ 305 w 348"/>
                    <a:gd name="T17" fmla="*/ 162 h 321"/>
                    <a:gd name="T18" fmla="*/ 301 w 348"/>
                    <a:gd name="T19" fmla="*/ 180 h 321"/>
                    <a:gd name="T20" fmla="*/ 296 w 348"/>
                    <a:gd name="T21" fmla="*/ 200 h 321"/>
                    <a:gd name="T22" fmla="*/ 291 w 348"/>
                    <a:gd name="T23" fmla="*/ 219 h 321"/>
                    <a:gd name="T24" fmla="*/ 286 w 348"/>
                    <a:gd name="T25" fmla="*/ 238 h 321"/>
                    <a:gd name="T26" fmla="*/ 281 w 348"/>
                    <a:gd name="T27" fmla="*/ 257 h 321"/>
                    <a:gd name="T28" fmla="*/ 276 w 348"/>
                    <a:gd name="T29" fmla="*/ 276 h 321"/>
                    <a:gd name="T30" fmla="*/ 271 w 348"/>
                    <a:gd name="T31" fmla="*/ 295 h 321"/>
                    <a:gd name="T32" fmla="*/ 268 w 348"/>
                    <a:gd name="T33" fmla="*/ 306 h 321"/>
                    <a:gd name="T34" fmla="*/ 268 w 348"/>
                    <a:gd name="T35" fmla="*/ 308 h 321"/>
                    <a:gd name="T36" fmla="*/ 266 w 348"/>
                    <a:gd name="T37" fmla="*/ 310 h 321"/>
                    <a:gd name="T38" fmla="*/ 264 w 348"/>
                    <a:gd name="T39" fmla="*/ 313 h 321"/>
                    <a:gd name="T40" fmla="*/ 261 w 348"/>
                    <a:gd name="T41" fmla="*/ 315 h 321"/>
                    <a:gd name="T42" fmla="*/ 258 w 348"/>
                    <a:gd name="T43" fmla="*/ 317 h 321"/>
                    <a:gd name="T44" fmla="*/ 253 w 348"/>
                    <a:gd name="T45" fmla="*/ 319 h 321"/>
                    <a:gd name="T46" fmla="*/ 246 w 348"/>
                    <a:gd name="T47" fmla="*/ 319 h 321"/>
                    <a:gd name="T48" fmla="*/ 230 w 348"/>
                    <a:gd name="T49" fmla="*/ 318 h 321"/>
                    <a:gd name="T50" fmla="*/ 215 w 348"/>
                    <a:gd name="T51" fmla="*/ 317 h 321"/>
                    <a:gd name="T52" fmla="*/ 199 w 348"/>
                    <a:gd name="T53" fmla="*/ 316 h 321"/>
                    <a:gd name="T54" fmla="*/ 184 w 348"/>
                    <a:gd name="T55" fmla="*/ 315 h 321"/>
                    <a:gd name="T56" fmla="*/ 168 w 348"/>
                    <a:gd name="T57" fmla="*/ 314 h 321"/>
                    <a:gd name="T58" fmla="*/ 153 w 348"/>
                    <a:gd name="T59" fmla="*/ 313 h 321"/>
                    <a:gd name="T60" fmla="*/ 138 w 348"/>
                    <a:gd name="T61" fmla="*/ 312 h 321"/>
                    <a:gd name="T62" fmla="*/ 123 w 348"/>
                    <a:gd name="T63" fmla="*/ 311 h 321"/>
                    <a:gd name="T64" fmla="*/ 108 w 348"/>
                    <a:gd name="T65" fmla="*/ 310 h 321"/>
                    <a:gd name="T66" fmla="*/ 93 w 348"/>
                    <a:gd name="T67" fmla="*/ 310 h 321"/>
                    <a:gd name="T68" fmla="*/ 78 w 348"/>
                    <a:gd name="T69" fmla="*/ 309 h 321"/>
                    <a:gd name="T70" fmla="*/ 63 w 348"/>
                    <a:gd name="T71" fmla="*/ 308 h 321"/>
                    <a:gd name="T72" fmla="*/ 47 w 348"/>
                    <a:gd name="T73" fmla="*/ 308 h 321"/>
                    <a:gd name="T74" fmla="*/ 31 w 348"/>
                    <a:gd name="T75" fmla="*/ 307 h 321"/>
                    <a:gd name="T76" fmla="*/ 16 w 348"/>
                    <a:gd name="T77" fmla="*/ 307 h 321"/>
                    <a:gd name="T78" fmla="*/ 0 w 348"/>
                    <a:gd name="T79" fmla="*/ 306 h 32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8"/>
                    <a:gd name="T121" fmla="*/ 0 h 321"/>
                    <a:gd name="T122" fmla="*/ 348 w 348"/>
                    <a:gd name="T123" fmla="*/ 321 h 32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8" h="321">
                      <a:moveTo>
                        <a:pt x="347" y="0"/>
                      </a:moveTo>
                      <a:lnTo>
                        <a:pt x="343" y="9"/>
                      </a:lnTo>
                      <a:lnTo>
                        <a:pt x="341" y="18"/>
                      </a:lnTo>
                      <a:lnTo>
                        <a:pt x="338" y="28"/>
                      </a:lnTo>
                      <a:lnTo>
                        <a:pt x="336" y="38"/>
                      </a:lnTo>
                      <a:lnTo>
                        <a:pt x="333" y="48"/>
                      </a:lnTo>
                      <a:lnTo>
                        <a:pt x="331" y="57"/>
                      </a:lnTo>
                      <a:lnTo>
                        <a:pt x="328" y="67"/>
                      </a:lnTo>
                      <a:lnTo>
                        <a:pt x="327" y="76"/>
                      </a:lnTo>
                      <a:lnTo>
                        <a:pt x="324" y="85"/>
                      </a:lnTo>
                      <a:lnTo>
                        <a:pt x="322" y="95"/>
                      </a:lnTo>
                      <a:lnTo>
                        <a:pt x="319" y="105"/>
                      </a:lnTo>
                      <a:lnTo>
                        <a:pt x="317" y="114"/>
                      </a:lnTo>
                      <a:lnTo>
                        <a:pt x="315" y="124"/>
                      </a:lnTo>
                      <a:lnTo>
                        <a:pt x="312" y="134"/>
                      </a:lnTo>
                      <a:lnTo>
                        <a:pt x="310" y="143"/>
                      </a:lnTo>
                      <a:lnTo>
                        <a:pt x="308" y="153"/>
                      </a:lnTo>
                      <a:lnTo>
                        <a:pt x="305" y="162"/>
                      </a:lnTo>
                      <a:lnTo>
                        <a:pt x="303" y="171"/>
                      </a:lnTo>
                      <a:lnTo>
                        <a:pt x="301" y="180"/>
                      </a:lnTo>
                      <a:lnTo>
                        <a:pt x="299" y="190"/>
                      </a:lnTo>
                      <a:lnTo>
                        <a:pt x="296" y="200"/>
                      </a:lnTo>
                      <a:lnTo>
                        <a:pt x="294" y="209"/>
                      </a:lnTo>
                      <a:lnTo>
                        <a:pt x="291" y="219"/>
                      </a:lnTo>
                      <a:lnTo>
                        <a:pt x="289" y="228"/>
                      </a:lnTo>
                      <a:lnTo>
                        <a:pt x="286" y="238"/>
                      </a:lnTo>
                      <a:lnTo>
                        <a:pt x="284" y="248"/>
                      </a:lnTo>
                      <a:lnTo>
                        <a:pt x="281" y="257"/>
                      </a:lnTo>
                      <a:lnTo>
                        <a:pt x="279" y="266"/>
                      </a:lnTo>
                      <a:lnTo>
                        <a:pt x="276" y="276"/>
                      </a:lnTo>
                      <a:lnTo>
                        <a:pt x="274" y="286"/>
                      </a:lnTo>
                      <a:lnTo>
                        <a:pt x="271" y="295"/>
                      </a:lnTo>
                      <a:lnTo>
                        <a:pt x="268" y="305"/>
                      </a:lnTo>
                      <a:lnTo>
                        <a:pt x="268" y="306"/>
                      </a:lnTo>
                      <a:lnTo>
                        <a:pt x="268" y="308"/>
                      </a:lnTo>
                      <a:lnTo>
                        <a:pt x="267" y="308"/>
                      </a:lnTo>
                      <a:lnTo>
                        <a:pt x="266" y="310"/>
                      </a:lnTo>
                      <a:lnTo>
                        <a:pt x="265" y="311"/>
                      </a:lnTo>
                      <a:lnTo>
                        <a:pt x="264" y="313"/>
                      </a:lnTo>
                      <a:lnTo>
                        <a:pt x="263" y="314"/>
                      </a:lnTo>
                      <a:lnTo>
                        <a:pt x="261" y="315"/>
                      </a:lnTo>
                      <a:lnTo>
                        <a:pt x="259" y="317"/>
                      </a:lnTo>
                      <a:lnTo>
                        <a:pt x="258" y="317"/>
                      </a:lnTo>
                      <a:lnTo>
                        <a:pt x="255" y="318"/>
                      </a:lnTo>
                      <a:lnTo>
                        <a:pt x="253" y="319"/>
                      </a:lnTo>
                      <a:lnTo>
                        <a:pt x="249" y="320"/>
                      </a:lnTo>
                      <a:lnTo>
                        <a:pt x="246" y="319"/>
                      </a:lnTo>
                      <a:lnTo>
                        <a:pt x="238" y="318"/>
                      </a:lnTo>
                      <a:lnTo>
                        <a:pt x="230" y="318"/>
                      </a:lnTo>
                      <a:lnTo>
                        <a:pt x="222" y="317"/>
                      </a:lnTo>
                      <a:lnTo>
                        <a:pt x="215" y="317"/>
                      </a:lnTo>
                      <a:lnTo>
                        <a:pt x="207" y="316"/>
                      </a:lnTo>
                      <a:lnTo>
                        <a:pt x="199" y="316"/>
                      </a:lnTo>
                      <a:lnTo>
                        <a:pt x="191" y="315"/>
                      </a:lnTo>
                      <a:lnTo>
                        <a:pt x="184" y="315"/>
                      </a:lnTo>
                      <a:lnTo>
                        <a:pt x="175" y="314"/>
                      </a:lnTo>
                      <a:lnTo>
                        <a:pt x="168" y="314"/>
                      </a:lnTo>
                      <a:lnTo>
                        <a:pt x="161" y="313"/>
                      </a:lnTo>
                      <a:lnTo>
                        <a:pt x="153" y="313"/>
                      </a:lnTo>
                      <a:lnTo>
                        <a:pt x="146" y="313"/>
                      </a:lnTo>
                      <a:lnTo>
                        <a:pt x="138" y="312"/>
                      </a:lnTo>
                      <a:lnTo>
                        <a:pt x="131" y="312"/>
                      </a:lnTo>
                      <a:lnTo>
                        <a:pt x="123" y="311"/>
                      </a:lnTo>
                      <a:lnTo>
                        <a:pt x="116" y="310"/>
                      </a:lnTo>
                      <a:lnTo>
                        <a:pt x="108" y="310"/>
                      </a:lnTo>
                      <a:lnTo>
                        <a:pt x="101" y="310"/>
                      </a:lnTo>
                      <a:lnTo>
                        <a:pt x="93" y="310"/>
                      </a:lnTo>
                      <a:lnTo>
                        <a:pt x="85" y="309"/>
                      </a:lnTo>
                      <a:lnTo>
                        <a:pt x="78" y="309"/>
                      </a:lnTo>
                      <a:lnTo>
                        <a:pt x="70" y="308"/>
                      </a:lnTo>
                      <a:lnTo>
                        <a:pt x="63" y="308"/>
                      </a:lnTo>
                      <a:lnTo>
                        <a:pt x="55" y="308"/>
                      </a:lnTo>
                      <a:lnTo>
                        <a:pt x="47" y="308"/>
                      </a:lnTo>
                      <a:lnTo>
                        <a:pt x="39" y="308"/>
                      </a:lnTo>
                      <a:lnTo>
                        <a:pt x="31" y="307"/>
                      </a:lnTo>
                      <a:lnTo>
                        <a:pt x="24" y="307"/>
                      </a:lnTo>
                      <a:lnTo>
                        <a:pt x="16" y="307"/>
                      </a:lnTo>
                      <a:lnTo>
                        <a:pt x="8" y="306"/>
                      </a:lnTo>
                      <a:lnTo>
                        <a:pt x="0" y="30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9" name="Line 202"/>
                <p:cNvSpPr>
                  <a:spLocks noChangeShapeType="1"/>
                </p:cNvSpPr>
                <p:nvPr/>
              </p:nvSpPr>
              <p:spPr bwMode="auto">
                <a:xfrm>
                  <a:off x="5307" y="2248"/>
                  <a:ext cx="4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0" name="Line 203"/>
                <p:cNvSpPr>
                  <a:spLocks noChangeShapeType="1"/>
                </p:cNvSpPr>
                <p:nvPr/>
              </p:nvSpPr>
              <p:spPr bwMode="auto">
                <a:xfrm>
                  <a:off x="5305" y="225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1" name="Line 204"/>
                <p:cNvSpPr>
                  <a:spLocks noChangeShapeType="1"/>
                </p:cNvSpPr>
                <p:nvPr/>
              </p:nvSpPr>
              <p:spPr bwMode="auto">
                <a:xfrm>
                  <a:off x="5303" y="225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2" name="Line 205"/>
                <p:cNvSpPr>
                  <a:spLocks noChangeShapeType="1"/>
                </p:cNvSpPr>
                <p:nvPr/>
              </p:nvSpPr>
              <p:spPr bwMode="auto">
                <a:xfrm>
                  <a:off x="5302" y="226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3" name="Line 206"/>
                <p:cNvSpPr>
                  <a:spLocks noChangeShapeType="1"/>
                </p:cNvSpPr>
                <p:nvPr/>
              </p:nvSpPr>
              <p:spPr bwMode="auto">
                <a:xfrm>
                  <a:off x="5301" y="226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4" name="Line 207"/>
                <p:cNvSpPr>
                  <a:spLocks noChangeShapeType="1"/>
                </p:cNvSpPr>
                <p:nvPr/>
              </p:nvSpPr>
              <p:spPr bwMode="auto">
                <a:xfrm>
                  <a:off x="5298" y="2274"/>
                  <a:ext cx="4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5" name="Line 208"/>
                <p:cNvSpPr>
                  <a:spLocks noChangeShapeType="1"/>
                </p:cNvSpPr>
                <p:nvPr/>
              </p:nvSpPr>
              <p:spPr bwMode="auto">
                <a:xfrm>
                  <a:off x="5297" y="227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6" name="Line 209"/>
                <p:cNvSpPr>
                  <a:spLocks noChangeShapeType="1"/>
                </p:cNvSpPr>
                <p:nvPr/>
              </p:nvSpPr>
              <p:spPr bwMode="auto">
                <a:xfrm>
                  <a:off x="5296" y="2283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7" name="Line 210"/>
                <p:cNvSpPr>
                  <a:spLocks noChangeShapeType="1"/>
                </p:cNvSpPr>
                <p:nvPr/>
              </p:nvSpPr>
              <p:spPr bwMode="auto">
                <a:xfrm>
                  <a:off x="5295" y="2288"/>
                  <a:ext cx="4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8" name="Line 211"/>
                <p:cNvSpPr>
                  <a:spLocks noChangeShapeType="1"/>
                </p:cNvSpPr>
                <p:nvPr/>
              </p:nvSpPr>
              <p:spPr bwMode="auto">
                <a:xfrm>
                  <a:off x="5292" y="2294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9" name="Line 212"/>
                <p:cNvSpPr>
                  <a:spLocks noChangeShapeType="1"/>
                </p:cNvSpPr>
                <p:nvPr/>
              </p:nvSpPr>
              <p:spPr bwMode="auto">
                <a:xfrm>
                  <a:off x="5291" y="2299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0" name="Line 213"/>
                <p:cNvSpPr>
                  <a:spLocks noChangeShapeType="1"/>
                </p:cNvSpPr>
                <p:nvPr/>
              </p:nvSpPr>
              <p:spPr bwMode="auto">
                <a:xfrm>
                  <a:off x="5290" y="2304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1" name="Line 214"/>
                <p:cNvSpPr>
                  <a:spLocks noChangeShapeType="1"/>
                </p:cNvSpPr>
                <p:nvPr/>
              </p:nvSpPr>
              <p:spPr bwMode="auto">
                <a:xfrm>
                  <a:off x="5288" y="2308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2" name="Line 215"/>
                <p:cNvSpPr>
                  <a:spLocks noChangeShapeType="1"/>
                </p:cNvSpPr>
                <p:nvPr/>
              </p:nvSpPr>
              <p:spPr bwMode="auto">
                <a:xfrm>
                  <a:off x="5286" y="2313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3" name="Line 216"/>
                <p:cNvSpPr>
                  <a:spLocks noChangeShapeType="1"/>
                </p:cNvSpPr>
                <p:nvPr/>
              </p:nvSpPr>
              <p:spPr bwMode="auto">
                <a:xfrm>
                  <a:off x="5285" y="2319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4" name="Line 217"/>
                <p:cNvSpPr>
                  <a:spLocks noChangeShapeType="1"/>
                </p:cNvSpPr>
                <p:nvPr/>
              </p:nvSpPr>
              <p:spPr bwMode="auto">
                <a:xfrm>
                  <a:off x="5284" y="2324"/>
                  <a:ext cx="40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5" name="Line 218"/>
                <p:cNvSpPr>
                  <a:spLocks noChangeShapeType="1"/>
                </p:cNvSpPr>
                <p:nvPr/>
              </p:nvSpPr>
              <p:spPr bwMode="auto">
                <a:xfrm>
                  <a:off x="5281" y="2329"/>
                  <a:ext cx="43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6" name="Freeform 219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17" name="Freeform 220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18" name="Freeform 221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19" name="Freeform 222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0" name="Freeform 223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1" name="Freeform 224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2" name="Freeform 225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3" name="Freeform 226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4" name="Freeform 227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5" name="Freeform 228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6" name="Freeform 229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7" name="Freeform 230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8" name="Freeform 231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w 23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6"/>
                    <a:gd name="T17" fmla="*/ 23 w 23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9" name="Freeform 232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6"/>
                    <a:gd name="T14" fmla="*/ 23 w 23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0" name="Freeform 233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1" name="Freeform 234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2" name="Freeform 235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3" name="Freeform 236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4" name="Freeform 237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5" name="Freeform 238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6" name="Freeform 239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7" name="Freeform 240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8" name="Freeform 241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9" name="Freeform 242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0" name="Freeform 243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1" name="Freeform 244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2" name="Freeform 245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3" name="Freeform 246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4" name="Freeform 247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5" name="Freeform 248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6" name="Freeform 249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7" name="Freeform 250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8" name="Freeform 251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9" name="Freeform 252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0" name="Freeform 253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1" name="Freeform 254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2" name="Freeform 255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3" name="Freeform 256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4" name="Freeform 2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1 w 31"/>
                    <a:gd name="T9" fmla="*/ 21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2"/>
                    <a:gd name="T17" fmla="*/ 31 w 3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  <a:lnTo>
                        <a:pt x="1" y="2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5" name="Freeform 258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"/>
                    <a:gd name="T13" fmla="*/ 0 h 22"/>
                    <a:gd name="T14" fmla="*/ 31 w 31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6" name="Freeform 259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7" name="Freeform 260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8" name="Freeform 261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w 32"/>
                    <a:gd name="T9" fmla="*/ 3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1"/>
                    <a:gd name="T17" fmla="*/ 32 w 3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9" name="Freeform 262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21"/>
                    <a:gd name="T14" fmla="*/ 32 w 32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0" name="Freeform 263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w 29"/>
                    <a:gd name="T9" fmla="*/ 3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7"/>
                    <a:gd name="T17" fmla="*/ 29 w 29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1" name="Freeform 264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27"/>
                    <a:gd name="T14" fmla="*/ 29 w 29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2" name="Freeform 265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3" name="Freeform 266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4" name="Freeform 267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5" name="Freeform 268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6" name="Freeform 269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7" name="Freeform 270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8" name="Freeform 271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9" name="Freeform 272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0" name="Freeform 273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1" name="Freeform 274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2" name="Freeform 275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3" name="Freeform 276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4" name="Freeform 277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5" name="Freeform 278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6" name="Freeform 279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7" name="Freeform 280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8" name="Freeform 281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9" name="Freeform 282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0" name="Freeform 283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1" name="Freeform 284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2" name="Freeform 285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3" name="Freeform 286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4" name="Freeform 287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5" name="Freeform 288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6" name="Freeform 289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7" name="Freeform 290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8" name="Freeform 291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9" name="Freeform 292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0" name="Freeform 293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w 25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2"/>
                    <a:gd name="T17" fmla="*/ 25 w 25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1" name="Freeform 294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2"/>
                    <a:gd name="T14" fmla="*/ 25 w 25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2" name="Freeform 295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22 w 23"/>
                    <a:gd name="T9" fmla="*/ 31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3" name="Freeform 296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5"/>
                    <a:gd name="T14" fmla="*/ 23 w 23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4" name="Freeform 297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5" name="Freeform 298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6" name="Freeform 299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w 20"/>
                    <a:gd name="T9" fmla="*/ 2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5"/>
                    <a:gd name="T17" fmla="*/ 20 w 20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7" name="Freeform 300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35"/>
                    <a:gd name="T14" fmla="*/ 20 w 20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8" name="Freeform 301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9" name="Freeform 302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0" name="Freeform 303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1" name="Freeform 304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2" name="Freeform 305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3" name="Freeform 306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4" name="Freeform 30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w 17"/>
                    <a:gd name="T9" fmla="*/ 1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5" name="Freeform 308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7"/>
                    <a:gd name="T14" fmla="*/ 17 w 17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6" name="Freeform 309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7" name="Freeform 310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8" name="Freeform 311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9" name="Freeform 312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0" name="Freeform 313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1" name="Freeform 314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2" name="Freeform 315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16 w 17"/>
                    <a:gd name="T9" fmla="*/ 36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6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3" name="Freeform 316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8"/>
                    <a:gd name="T14" fmla="*/ 17 w 17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4" name="Freeform 317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5" name="Freeform 318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6" name="Freeform 319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7" name="Freeform 320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8" name="Freeform 32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9" name="Freeform 322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0" name="Freeform 323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1" name="Freeform 324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2" name="Freeform 325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3" name="Freeform 326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4" name="Freeform 327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5" name="Freeform 328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6" name="Freeform 329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7" name="Freeform 330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8" name="Freeform 331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9" name="Freeform 332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0" name="Freeform 333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1" name="Freeform 334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2" name="Freeform 335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3" name="Freeform 336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4" name="Freeform 337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5" name="Freeform 338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6" name="Freeform 339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7" name="Freeform 340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8" name="Freeform 341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9" name="Freeform 342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0" name="Freeform 343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1" name="Freeform 344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2" name="Freeform 345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3" name="Freeform 346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4" name="Freeform 347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5" name="Freeform 348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6" name="Freeform 349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7" name="Freeform 350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8" name="Freeform 351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9" name="Freeform 352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0" name="Freeform 353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1" name="Freeform 354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2" name="Freeform 355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3" name="Freeform 356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4" name="Freeform 3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5" name="Freeform 358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6" name="Freeform 359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33 w 34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33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7" name="Freeform 360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8" name="Freeform 361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9" name="Freeform 362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0" name="Freeform 363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1" name="Freeform 364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2" name="Freeform 365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3" name="Freeform 366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4" name="Freeform 367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5" name="Freeform 368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6" name="Freeform 369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7" name="Freeform 370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8" name="Freeform 371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9" name="Freeform 372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0" name="Freeform 373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1" name="Freeform 374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2" name="Freeform 375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24 w 25"/>
                    <a:gd name="T9" fmla="*/ 28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3" name="Freeform 376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3"/>
                    <a:gd name="T14" fmla="*/ 25 w 25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4" name="Freeform 37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5" name="Freeform 378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6" name="Freeform 379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7" name="Freeform 380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8" name="Freeform 38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31 w 34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9" name="Freeform 382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0" name="Freeform 383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1" name="Freeform 384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2" name="Freeform 385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3" name="Freeform 386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4" name="Freeform 387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5" name="Freeform 388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6" name="Freeform 389"/>
                <p:cNvSpPr>
                  <a:spLocks/>
                </p:cNvSpPr>
                <p:nvPr/>
              </p:nvSpPr>
              <p:spPr bwMode="auto">
                <a:xfrm>
                  <a:off x="5357" y="2296"/>
                  <a:ext cx="17" cy="17"/>
                </a:xfrm>
                <a:custGeom>
                  <a:avLst/>
                  <a:gdLst>
                    <a:gd name="T0" fmla="*/ 15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6 w 17"/>
                    <a:gd name="T7" fmla="*/ 14 h 17"/>
                    <a:gd name="T8" fmla="*/ 9 w 17"/>
                    <a:gd name="T9" fmla="*/ 1 h 17"/>
                    <a:gd name="T10" fmla="*/ 9 w 17"/>
                    <a:gd name="T11" fmla="*/ 2 h 17"/>
                    <a:gd name="T12" fmla="*/ 8 w 17"/>
                    <a:gd name="T13" fmla="*/ 2 h 17"/>
                    <a:gd name="T14" fmla="*/ 7 w 17"/>
                    <a:gd name="T15" fmla="*/ 3 h 17"/>
                    <a:gd name="T16" fmla="*/ 6 w 17"/>
                    <a:gd name="T17" fmla="*/ 3 h 17"/>
                    <a:gd name="T18" fmla="*/ 5 w 17"/>
                    <a:gd name="T19" fmla="*/ 4 h 17"/>
                    <a:gd name="T20" fmla="*/ 4 w 17"/>
                    <a:gd name="T21" fmla="*/ 4 h 17"/>
                    <a:gd name="T22" fmla="*/ 3 w 17"/>
                    <a:gd name="T23" fmla="*/ 4 h 17"/>
                    <a:gd name="T24" fmla="*/ 3 w 17"/>
                    <a:gd name="T25" fmla="*/ 5 h 17"/>
                    <a:gd name="T26" fmla="*/ 3 w 17"/>
                    <a:gd name="T27" fmla="*/ 3 h 17"/>
                    <a:gd name="T28" fmla="*/ 4 w 17"/>
                    <a:gd name="T29" fmla="*/ 2 h 17"/>
                    <a:gd name="T30" fmla="*/ 5 w 17"/>
                    <a:gd name="T31" fmla="*/ 2 h 17"/>
                    <a:gd name="T32" fmla="*/ 6 w 17"/>
                    <a:gd name="T33" fmla="*/ 2 h 17"/>
                    <a:gd name="T34" fmla="*/ 7 w 17"/>
                    <a:gd name="T35" fmla="*/ 1 h 17"/>
                    <a:gd name="T36" fmla="*/ 8 w 17"/>
                    <a:gd name="T37" fmla="*/ 1 h 17"/>
                    <a:gd name="T38" fmla="*/ 9 w 17"/>
                    <a:gd name="T39" fmla="*/ 0 h 17"/>
                    <a:gd name="T40" fmla="*/ 10 w 17"/>
                    <a:gd name="T41" fmla="*/ 0 h 17"/>
                    <a:gd name="T42" fmla="*/ 11 w 17"/>
                    <a:gd name="T43" fmla="*/ 0 h 17"/>
                    <a:gd name="T44" fmla="*/ 13 w 17"/>
                    <a:gd name="T45" fmla="*/ 0 h 17"/>
                    <a:gd name="T46" fmla="*/ 9 w 17"/>
                    <a:gd name="T47" fmla="*/ 14 h 17"/>
                    <a:gd name="T48" fmla="*/ 16 w 17"/>
                    <a:gd name="T49" fmla="*/ 14 h 17"/>
                    <a:gd name="T50" fmla="*/ 15 w 17"/>
                    <a:gd name="T51" fmla="*/ 16 h 1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"/>
                    <a:gd name="T79" fmla="*/ 0 h 17"/>
                    <a:gd name="T80" fmla="*/ 17 w 17"/>
                    <a:gd name="T81" fmla="*/ 17 h 1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" h="17">
                      <a:moveTo>
                        <a:pt x="15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6" y="14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9" y="14"/>
                      </a:lnTo>
                      <a:lnTo>
                        <a:pt x="16" y="14"/>
                      </a:lnTo>
                      <a:lnTo>
                        <a:pt x="15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7" name="Freeform 390"/>
                <p:cNvSpPr>
                  <a:spLocks/>
                </p:cNvSpPr>
                <p:nvPr/>
              </p:nvSpPr>
              <p:spPr bwMode="auto">
                <a:xfrm>
                  <a:off x="5389" y="2296"/>
                  <a:ext cx="17" cy="17"/>
                </a:xfrm>
                <a:custGeom>
                  <a:avLst/>
                  <a:gdLst>
                    <a:gd name="T0" fmla="*/ 13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9 w 17"/>
                    <a:gd name="T7" fmla="*/ 9 h 17"/>
                    <a:gd name="T8" fmla="*/ 9 w 17"/>
                    <a:gd name="T9" fmla="*/ 8 h 17"/>
                    <a:gd name="T10" fmla="*/ 10 w 17"/>
                    <a:gd name="T11" fmla="*/ 8 h 17"/>
                    <a:gd name="T12" fmla="*/ 11 w 17"/>
                    <a:gd name="T13" fmla="*/ 8 h 17"/>
                    <a:gd name="T14" fmla="*/ 12 w 17"/>
                    <a:gd name="T15" fmla="*/ 7 h 17"/>
                    <a:gd name="T16" fmla="*/ 12 w 17"/>
                    <a:gd name="T17" fmla="*/ 6 h 17"/>
                    <a:gd name="T18" fmla="*/ 13 w 17"/>
                    <a:gd name="T19" fmla="*/ 5 h 17"/>
                    <a:gd name="T20" fmla="*/ 13 w 17"/>
                    <a:gd name="T21" fmla="*/ 4 h 17"/>
                    <a:gd name="T22" fmla="*/ 13 w 17"/>
                    <a:gd name="T23" fmla="*/ 3 h 17"/>
                    <a:gd name="T24" fmla="*/ 12 w 17"/>
                    <a:gd name="T25" fmla="*/ 2 h 17"/>
                    <a:gd name="T26" fmla="*/ 12 w 17"/>
                    <a:gd name="T27" fmla="*/ 1 h 17"/>
                    <a:gd name="T28" fmla="*/ 11 w 17"/>
                    <a:gd name="T29" fmla="*/ 1 h 17"/>
                    <a:gd name="T30" fmla="*/ 10 w 17"/>
                    <a:gd name="T31" fmla="*/ 1 h 17"/>
                    <a:gd name="T32" fmla="*/ 9 w 17"/>
                    <a:gd name="T33" fmla="*/ 1 h 17"/>
                    <a:gd name="T34" fmla="*/ 8 w 17"/>
                    <a:gd name="T35" fmla="*/ 1 h 17"/>
                    <a:gd name="T36" fmla="*/ 7 w 17"/>
                    <a:gd name="T37" fmla="*/ 1 h 17"/>
                    <a:gd name="T38" fmla="*/ 6 w 17"/>
                    <a:gd name="T39" fmla="*/ 2 h 17"/>
                    <a:gd name="T40" fmla="*/ 5 w 17"/>
                    <a:gd name="T41" fmla="*/ 2 h 17"/>
                    <a:gd name="T42" fmla="*/ 5 w 17"/>
                    <a:gd name="T43" fmla="*/ 3 h 17"/>
                    <a:gd name="T44" fmla="*/ 4 w 17"/>
                    <a:gd name="T45" fmla="*/ 4 h 17"/>
                    <a:gd name="T46" fmla="*/ 2 w 17"/>
                    <a:gd name="T47" fmla="*/ 4 h 17"/>
                    <a:gd name="T48" fmla="*/ 3 w 17"/>
                    <a:gd name="T49" fmla="*/ 3 h 17"/>
                    <a:gd name="T50" fmla="*/ 3 w 17"/>
                    <a:gd name="T51" fmla="*/ 2 h 17"/>
                    <a:gd name="T52" fmla="*/ 4 w 17"/>
                    <a:gd name="T53" fmla="*/ 1 h 17"/>
                    <a:gd name="T54" fmla="*/ 5 w 17"/>
                    <a:gd name="T55" fmla="*/ 0 h 17"/>
                    <a:gd name="T56" fmla="*/ 6 w 17"/>
                    <a:gd name="T57" fmla="*/ 0 h 17"/>
                    <a:gd name="T58" fmla="*/ 7 w 17"/>
                    <a:gd name="T59" fmla="*/ 0 h 17"/>
                    <a:gd name="T60" fmla="*/ 8 w 17"/>
                    <a:gd name="T61" fmla="*/ 0 h 17"/>
                    <a:gd name="T62" fmla="*/ 10 w 17"/>
                    <a:gd name="T63" fmla="*/ 0 h 17"/>
                    <a:gd name="T64" fmla="*/ 11 w 17"/>
                    <a:gd name="T65" fmla="*/ 0 h 17"/>
                    <a:gd name="T66" fmla="*/ 12 w 17"/>
                    <a:gd name="T67" fmla="*/ 0 h 17"/>
                    <a:gd name="T68" fmla="*/ 13 w 17"/>
                    <a:gd name="T69" fmla="*/ 0 h 17"/>
                    <a:gd name="T70" fmla="*/ 14 w 17"/>
                    <a:gd name="T71" fmla="*/ 1 h 17"/>
                    <a:gd name="T72" fmla="*/ 15 w 17"/>
                    <a:gd name="T73" fmla="*/ 2 h 17"/>
                    <a:gd name="T74" fmla="*/ 16 w 17"/>
                    <a:gd name="T75" fmla="*/ 2 h 17"/>
                    <a:gd name="T76" fmla="*/ 16 w 17"/>
                    <a:gd name="T77" fmla="*/ 3 h 17"/>
                    <a:gd name="T78" fmla="*/ 16 w 17"/>
                    <a:gd name="T79" fmla="*/ 5 h 17"/>
                    <a:gd name="T80" fmla="*/ 15 w 17"/>
                    <a:gd name="T81" fmla="*/ 5 h 17"/>
                    <a:gd name="T82" fmla="*/ 15 w 17"/>
                    <a:gd name="T83" fmla="*/ 6 h 17"/>
                    <a:gd name="T84" fmla="*/ 14 w 17"/>
                    <a:gd name="T85" fmla="*/ 7 h 17"/>
                    <a:gd name="T86" fmla="*/ 14 w 17"/>
                    <a:gd name="T87" fmla="*/ 8 h 17"/>
                    <a:gd name="T88" fmla="*/ 13 w 17"/>
                    <a:gd name="T89" fmla="*/ 8 h 17"/>
                    <a:gd name="T90" fmla="*/ 12 w 17"/>
                    <a:gd name="T91" fmla="*/ 9 h 17"/>
                    <a:gd name="T92" fmla="*/ 11 w 17"/>
                    <a:gd name="T93" fmla="*/ 9 h 17"/>
                    <a:gd name="T94" fmla="*/ 10 w 17"/>
                    <a:gd name="T95" fmla="*/ 10 h 17"/>
                    <a:gd name="T96" fmla="*/ 3 w 17"/>
                    <a:gd name="T97" fmla="*/ 13 h 17"/>
                    <a:gd name="T98" fmla="*/ 14 w 17"/>
                    <a:gd name="T99" fmla="*/ 14 h 17"/>
                    <a:gd name="T100" fmla="*/ 13 w 17"/>
                    <a:gd name="T101" fmla="*/ 16 h 17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"/>
                    <a:gd name="T154" fmla="*/ 0 h 17"/>
                    <a:gd name="T155" fmla="*/ 17 w 17"/>
                    <a:gd name="T156" fmla="*/ 17 h 17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" h="17">
                      <a:moveTo>
                        <a:pt x="13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3" y="13"/>
                      </a:lnTo>
                      <a:lnTo>
                        <a:pt x="14" y="14"/>
                      </a:lnTo>
                      <a:lnTo>
                        <a:pt x="13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8" name="Freeform 391"/>
                <p:cNvSpPr>
                  <a:spLocks/>
                </p:cNvSpPr>
                <p:nvPr/>
              </p:nvSpPr>
              <p:spPr bwMode="auto">
                <a:xfrm>
                  <a:off x="5422" y="2296"/>
                  <a:ext cx="17" cy="17"/>
                </a:xfrm>
                <a:custGeom>
                  <a:avLst/>
                  <a:gdLst>
                    <a:gd name="T0" fmla="*/ 5 w 17"/>
                    <a:gd name="T1" fmla="*/ 6 h 17"/>
                    <a:gd name="T2" fmla="*/ 8 w 17"/>
                    <a:gd name="T3" fmla="*/ 7 h 17"/>
                    <a:gd name="T4" fmla="*/ 10 w 17"/>
                    <a:gd name="T5" fmla="*/ 7 h 17"/>
                    <a:gd name="T6" fmla="*/ 11 w 17"/>
                    <a:gd name="T7" fmla="*/ 6 h 17"/>
                    <a:gd name="T8" fmla="*/ 12 w 17"/>
                    <a:gd name="T9" fmla="*/ 5 h 17"/>
                    <a:gd name="T10" fmla="*/ 13 w 17"/>
                    <a:gd name="T11" fmla="*/ 4 h 17"/>
                    <a:gd name="T12" fmla="*/ 13 w 17"/>
                    <a:gd name="T13" fmla="*/ 2 h 17"/>
                    <a:gd name="T14" fmla="*/ 12 w 17"/>
                    <a:gd name="T15" fmla="*/ 1 h 17"/>
                    <a:gd name="T16" fmla="*/ 10 w 17"/>
                    <a:gd name="T17" fmla="*/ 1 h 17"/>
                    <a:gd name="T18" fmla="*/ 8 w 17"/>
                    <a:gd name="T19" fmla="*/ 1 h 17"/>
                    <a:gd name="T20" fmla="*/ 6 w 17"/>
                    <a:gd name="T21" fmla="*/ 1 h 17"/>
                    <a:gd name="T22" fmla="*/ 5 w 17"/>
                    <a:gd name="T23" fmla="*/ 3 h 17"/>
                    <a:gd name="T24" fmla="*/ 2 w 17"/>
                    <a:gd name="T25" fmla="*/ 3 h 17"/>
                    <a:gd name="T26" fmla="*/ 4 w 17"/>
                    <a:gd name="T27" fmla="*/ 1 h 17"/>
                    <a:gd name="T28" fmla="*/ 5 w 17"/>
                    <a:gd name="T29" fmla="*/ 0 h 17"/>
                    <a:gd name="T30" fmla="*/ 8 w 17"/>
                    <a:gd name="T31" fmla="*/ 0 h 17"/>
                    <a:gd name="T32" fmla="*/ 10 w 17"/>
                    <a:gd name="T33" fmla="*/ 0 h 17"/>
                    <a:gd name="T34" fmla="*/ 12 w 17"/>
                    <a:gd name="T35" fmla="*/ 0 h 17"/>
                    <a:gd name="T36" fmla="*/ 14 w 17"/>
                    <a:gd name="T37" fmla="*/ 1 h 17"/>
                    <a:gd name="T38" fmla="*/ 15 w 17"/>
                    <a:gd name="T39" fmla="*/ 2 h 17"/>
                    <a:gd name="T40" fmla="*/ 16 w 17"/>
                    <a:gd name="T41" fmla="*/ 4 h 17"/>
                    <a:gd name="T42" fmla="*/ 15 w 17"/>
                    <a:gd name="T43" fmla="*/ 6 h 17"/>
                    <a:gd name="T44" fmla="*/ 14 w 17"/>
                    <a:gd name="T45" fmla="*/ 7 h 17"/>
                    <a:gd name="T46" fmla="*/ 12 w 17"/>
                    <a:gd name="T47" fmla="*/ 7 h 17"/>
                    <a:gd name="T48" fmla="*/ 12 w 17"/>
                    <a:gd name="T49" fmla="*/ 8 h 17"/>
                    <a:gd name="T50" fmla="*/ 14 w 17"/>
                    <a:gd name="T51" fmla="*/ 8 h 17"/>
                    <a:gd name="T52" fmla="*/ 15 w 17"/>
                    <a:gd name="T53" fmla="*/ 9 h 17"/>
                    <a:gd name="T54" fmla="*/ 15 w 17"/>
                    <a:gd name="T55" fmla="*/ 11 h 17"/>
                    <a:gd name="T56" fmla="*/ 14 w 17"/>
                    <a:gd name="T57" fmla="*/ 12 h 17"/>
                    <a:gd name="T58" fmla="*/ 14 w 17"/>
                    <a:gd name="T59" fmla="*/ 14 h 17"/>
                    <a:gd name="T60" fmla="*/ 12 w 17"/>
                    <a:gd name="T61" fmla="*/ 15 h 17"/>
                    <a:gd name="T62" fmla="*/ 10 w 17"/>
                    <a:gd name="T63" fmla="*/ 15 h 17"/>
                    <a:gd name="T64" fmla="*/ 8 w 17"/>
                    <a:gd name="T65" fmla="*/ 15 h 17"/>
                    <a:gd name="T66" fmla="*/ 7 w 17"/>
                    <a:gd name="T67" fmla="*/ 16 h 17"/>
                    <a:gd name="T68" fmla="*/ 5 w 17"/>
                    <a:gd name="T69" fmla="*/ 15 h 17"/>
                    <a:gd name="T70" fmla="*/ 3 w 17"/>
                    <a:gd name="T71" fmla="*/ 15 h 17"/>
                    <a:gd name="T72" fmla="*/ 1 w 17"/>
                    <a:gd name="T73" fmla="*/ 14 h 17"/>
                    <a:gd name="T74" fmla="*/ 0 w 17"/>
                    <a:gd name="T75" fmla="*/ 12 h 17"/>
                    <a:gd name="T76" fmla="*/ 2 w 17"/>
                    <a:gd name="T77" fmla="*/ 11 h 17"/>
                    <a:gd name="T78" fmla="*/ 3 w 17"/>
                    <a:gd name="T79" fmla="*/ 13 h 17"/>
                    <a:gd name="T80" fmla="*/ 5 w 17"/>
                    <a:gd name="T81" fmla="*/ 14 h 17"/>
                    <a:gd name="T82" fmla="*/ 7 w 17"/>
                    <a:gd name="T83" fmla="*/ 14 h 17"/>
                    <a:gd name="T84" fmla="*/ 9 w 17"/>
                    <a:gd name="T85" fmla="*/ 14 h 17"/>
                    <a:gd name="T86" fmla="*/ 10 w 17"/>
                    <a:gd name="T87" fmla="*/ 13 h 17"/>
                    <a:gd name="T88" fmla="*/ 11 w 17"/>
                    <a:gd name="T89" fmla="*/ 12 h 17"/>
                    <a:gd name="T90" fmla="*/ 12 w 17"/>
                    <a:gd name="T91" fmla="*/ 11 h 17"/>
                    <a:gd name="T92" fmla="*/ 12 w 17"/>
                    <a:gd name="T93" fmla="*/ 9 h 17"/>
                    <a:gd name="T94" fmla="*/ 10 w 17"/>
                    <a:gd name="T95" fmla="*/ 8 h 17"/>
                    <a:gd name="T96" fmla="*/ 8 w 17"/>
                    <a:gd name="T97" fmla="*/ 8 h 17"/>
                    <a:gd name="T98" fmla="*/ 5 w 17"/>
                    <a:gd name="T99" fmla="*/ 8 h 1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7"/>
                    <a:gd name="T151" fmla="*/ 0 h 17"/>
                    <a:gd name="T152" fmla="*/ 17 w 17"/>
                    <a:gd name="T153" fmla="*/ 17 h 1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7" h="17">
                      <a:moveTo>
                        <a:pt x="5" y="8"/>
                      </a:move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9" name="Freeform 392"/>
                <p:cNvSpPr>
                  <a:spLocks/>
                </p:cNvSpPr>
                <p:nvPr/>
              </p:nvSpPr>
              <p:spPr bwMode="auto">
                <a:xfrm>
                  <a:off x="5349" y="2320"/>
                  <a:ext cx="17" cy="17"/>
                </a:xfrm>
                <a:custGeom>
                  <a:avLst/>
                  <a:gdLst>
                    <a:gd name="T0" fmla="*/ 8 w 17"/>
                    <a:gd name="T1" fmla="*/ 15 h 17"/>
                    <a:gd name="T2" fmla="*/ 9 w 17"/>
                    <a:gd name="T3" fmla="*/ 12 h 17"/>
                    <a:gd name="T4" fmla="*/ 0 w 17"/>
                    <a:gd name="T5" fmla="*/ 11 h 17"/>
                    <a:gd name="T6" fmla="*/ 0 w 17"/>
                    <a:gd name="T7" fmla="*/ 10 h 17"/>
                    <a:gd name="T8" fmla="*/ 11 w 17"/>
                    <a:gd name="T9" fmla="*/ 0 h 17"/>
                    <a:gd name="T10" fmla="*/ 15 w 17"/>
                    <a:gd name="T11" fmla="*/ 0 h 17"/>
                    <a:gd name="T12" fmla="*/ 12 w 17"/>
                    <a:gd name="T13" fmla="*/ 10 h 17"/>
                    <a:gd name="T14" fmla="*/ 16 w 17"/>
                    <a:gd name="T15" fmla="*/ 11 h 17"/>
                    <a:gd name="T16" fmla="*/ 15 w 17"/>
                    <a:gd name="T17" fmla="*/ 12 h 17"/>
                    <a:gd name="T18" fmla="*/ 12 w 17"/>
                    <a:gd name="T19" fmla="*/ 12 h 17"/>
                    <a:gd name="T20" fmla="*/ 11 w 17"/>
                    <a:gd name="T21" fmla="*/ 16 h 17"/>
                    <a:gd name="T22" fmla="*/ 8 w 17"/>
                    <a:gd name="T23" fmla="*/ 15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8" y="15"/>
                      </a:moveTo>
                      <a:lnTo>
                        <a:pt x="9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2" y="10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6"/>
                      </a:lnTo>
                      <a:lnTo>
                        <a:pt x="8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0" name="Freeform 393"/>
                <p:cNvSpPr>
                  <a:spLocks/>
                </p:cNvSpPr>
                <p:nvPr/>
              </p:nvSpPr>
              <p:spPr bwMode="auto">
                <a:xfrm>
                  <a:off x="5351" y="2322"/>
                  <a:ext cx="17" cy="17"/>
                </a:xfrm>
                <a:custGeom>
                  <a:avLst/>
                  <a:gdLst>
                    <a:gd name="T0" fmla="*/ 16 w 17"/>
                    <a:gd name="T1" fmla="*/ 0 h 17"/>
                    <a:gd name="T2" fmla="*/ 0 w 17"/>
                    <a:gd name="T3" fmla="*/ 15 h 17"/>
                    <a:gd name="T4" fmla="*/ 12 w 17"/>
                    <a:gd name="T5" fmla="*/ 16 h 17"/>
                    <a:gd name="T6" fmla="*/ 16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17"/>
                    <a:gd name="T14" fmla="*/ 17 w 1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17">
                      <a:moveTo>
                        <a:pt x="16" y="0"/>
                      </a:moveTo>
                      <a:lnTo>
                        <a:pt x="0" y="15"/>
                      </a:lnTo>
                      <a:lnTo>
                        <a:pt x="12" y="16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1" name="Freeform 394"/>
                <p:cNvSpPr>
                  <a:spLocks/>
                </p:cNvSpPr>
                <p:nvPr/>
              </p:nvSpPr>
              <p:spPr bwMode="auto">
                <a:xfrm>
                  <a:off x="5382" y="2322"/>
                  <a:ext cx="17" cy="17"/>
                </a:xfrm>
                <a:custGeom>
                  <a:avLst/>
                  <a:gdLst>
                    <a:gd name="T0" fmla="*/ 15 w 17"/>
                    <a:gd name="T1" fmla="*/ 2 h 17"/>
                    <a:gd name="T2" fmla="*/ 5 w 17"/>
                    <a:gd name="T3" fmla="*/ 1 h 17"/>
                    <a:gd name="T4" fmla="*/ 4 w 17"/>
                    <a:gd name="T5" fmla="*/ 6 h 17"/>
                    <a:gd name="T6" fmla="*/ 5 w 17"/>
                    <a:gd name="T7" fmla="*/ 5 h 17"/>
                    <a:gd name="T8" fmla="*/ 6 w 17"/>
                    <a:gd name="T9" fmla="*/ 5 h 17"/>
                    <a:gd name="T10" fmla="*/ 7 w 17"/>
                    <a:gd name="T11" fmla="*/ 5 h 17"/>
                    <a:gd name="T12" fmla="*/ 8 w 17"/>
                    <a:gd name="T13" fmla="*/ 5 h 17"/>
                    <a:gd name="T14" fmla="*/ 9 w 17"/>
                    <a:gd name="T15" fmla="*/ 5 h 17"/>
                    <a:gd name="T16" fmla="*/ 10 w 17"/>
                    <a:gd name="T17" fmla="*/ 5 h 17"/>
                    <a:gd name="T18" fmla="*/ 12 w 17"/>
                    <a:gd name="T19" fmla="*/ 5 h 17"/>
                    <a:gd name="T20" fmla="*/ 13 w 17"/>
                    <a:gd name="T21" fmla="*/ 6 h 17"/>
                    <a:gd name="T22" fmla="*/ 13 w 17"/>
                    <a:gd name="T23" fmla="*/ 7 h 17"/>
                    <a:gd name="T24" fmla="*/ 14 w 17"/>
                    <a:gd name="T25" fmla="*/ 7 h 17"/>
                    <a:gd name="T26" fmla="*/ 15 w 17"/>
                    <a:gd name="T27" fmla="*/ 8 h 17"/>
                    <a:gd name="T28" fmla="*/ 15 w 17"/>
                    <a:gd name="T29" fmla="*/ 9 h 17"/>
                    <a:gd name="T30" fmla="*/ 15 w 17"/>
                    <a:gd name="T31" fmla="*/ 11 h 17"/>
                    <a:gd name="T32" fmla="*/ 14 w 17"/>
                    <a:gd name="T33" fmla="*/ 12 h 17"/>
                    <a:gd name="T34" fmla="*/ 14 w 17"/>
                    <a:gd name="T35" fmla="*/ 13 h 17"/>
                    <a:gd name="T36" fmla="*/ 13 w 17"/>
                    <a:gd name="T37" fmla="*/ 14 h 17"/>
                    <a:gd name="T38" fmla="*/ 12 w 17"/>
                    <a:gd name="T39" fmla="*/ 14 h 17"/>
                    <a:gd name="T40" fmla="*/ 10 w 17"/>
                    <a:gd name="T41" fmla="*/ 15 h 17"/>
                    <a:gd name="T42" fmla="*/ 9 w 17"/>
                    <a:gd name="T43" fmla="*/ 15 h 17"/>
                    <a:gd name="T44" fmla="*/ 7 w 17"/>
                    <a:gd name="T45" fmla="*/ 16 h 17"/>
                    <a:gd name="T46" fmla="*/ 6 w 17"/>
                    <a:gd name="T47" fmla="*/ 16 h 17"/>
                    <a:gd name="T48" fmla="*/ 5 w 17"/>
                    <a:gd name="T49" fmla="*/ 16 h 17"/>
                    <a:gd name="T50" fmla="*/ 4 w 17"/>
                    <a:gd name="T51" fmla="*/ 15 h 17"/>
                    <a:gd name="T52" fmla="*/ 3 w 17"/>
                    <a:gd name="T53" fmla="*/ 15 h 17"/>
                    <a:gd name="T54" fmla="*/ 2 w 17"/>
                    <a:gd name="T55" fmla="*/ 14 h 17"/>
                    <a:gd name="T56" fmla="*/ 1 w 17"/>
                    <a:gd name="T57" fmla="*/ 14 h 17"/>
                    <a:gd name="T58" fmla="*/ 0 w 17"/>
                    <a:gd name="T59" fmla="*/ 13 h 17"/>
                    <a:gd name="T60" fmla="*/ 0 w 17"/>
                    <a:gd name="T61" fmla="*/ 12 h 17"/>
                    <a:gd name="T62" fmla="*/ 2 w 17"/>
                    <a:gd name="T63" fmla="*/ 11 h 17"/>
                    <a:gd name="T64" fmla="*/ 2 w 17"/>
                    <a:gd name="T65" fmla="*/ 12 h 17"/>
                    <a:gd name="T66" fmla="*/ 3 w 17"/>
                    <a:gd name="T67" fmla="*/ 13 h 17"/>
                    <a:gd name="T68" fmla="*/ 4 w 17"/>
                    <a:gd name="T69" fmla="*/ 13 h 17"/>
                    <a:gd name="T70" fmla="*/ 5 w 17"/>
                    <a:gd name="T71" fmla="*/ 14 h 17"/>
                    <a:gd name="T72" fmla="*/ 6 w 17"/>
                    <a:gd name="T73" fmla="*/ 14 h 17"/>
                    <a:gd name="T74" fmla="*/ 7 w 17"/>
                    <a:gd name="T75" fmla="*/ 14 h 17"/>
                    <a:gd name="T76" fmla="*/ 9 w 17"/>
                    <a:gd name="T77" fmla="*/ 14 h 17"/>
                    <a:gd name="T78" fmla="*/ 10 w 17"/>
                    <a:gd name="T79" fmla="*/ 14 h 17"/>
                    <a:gd name="T80" fmla="*/ 10 w 17"/>
                    <a:gd name="T81" fmla="*/ 13 h 17"/>
                    <a:gd name="T82" fmla="*/ 11 w 17"/>
                    <a:gd name="T83" fmla="*/ 13 h 17"/>
                    <a:gd name="T84" fmla="*/ 12 w 17"/>
                    <a:gd name="T85" fmla="*/ 12 h 17"/>
                    <a:gd name="T86" fmla="*/ 12 w 17"/>
                    <a:gd name="T87" fmla="*/ 11 h 17"/>
                    <a:gd name="T88" fmla="*/ 12 w 17"/>
                    <a:gd name="T89" fmla="*/ 10 h 17"/>
                    <a:gd name="T90" fmla="*/ 13 w 17"/>
                    <a:gd name="T91" fmla="*/ 10 h 17"/>
                    <a:gd name="T92" fmla="*/ 12 w 17"/>
                    <a:gd name="T93" fmla="*/ 9 h 17"/>
                    <a:gd name="T94" fmla="*/ 12 w 17"/>
                    <a:gd name="T95" fmla="*/ 8 h 17"/>
                    <a:gd name="T96" fmla="*/ 11 w 17"/>
                    <a:gd name="T97" fmla="*/ 7 h 17"/>
                    <a:gd name="T98" fmla="*/ 10 w 17"/>
                    <a:gd name="T99" fmla="*/ 7 h 17"/>
                    <a:gd name="T100" fmla="*/ 10 w 17"/>
                    <a:gd name="T101" fmla="*/ 6 h 17"/>
                    <a:gd name="T102" fmla="*/ 9 w 17"/>
                    <a:gd name="T103" fmla="*/ 6 h 17"/>
                    <a:gd name="T104" fmla="*/ 8 w 17"/>
                    <a:gd name="T105" fmla="*/ 6 h 17"/>
                    <a:gd name="T106" fmla="*/ 7 w 17"/>
                    <a:gd name="T107" fmla="*/ 6 h 17"/>
                    <a:gd name="T108" fmla="*/ 6 w 17"/>
                    <a:gd name="T109" fmla="*/ 7 h 17"/>
                    <a:gd name="T110" fmla="*/ 5 w 17"/>
                    <a:gd name="T111" fmla="*/ 7 h 17"/>
                    <a:gd name="T112" fmla="*/ 4 w 17"/>
                    <a:gd name="T113" fmla="*/ 7 h 17"/>
                    <a:gd name="T114" fmla="*/ 4 w 17"/>
                    <a:gd name="T115" fmla="*/ 8 h 17"/>
                    <a:gd name="T116" fmla="*/ 3 w 17"/>
                    <a:gd name="T117" fmla="*/ 8 h 17"/>
                    <a:gd name="T118" fmla="*/ 1 w 17"/>
                    <a:gd name="T119" fmla="*/ 8 h 17"/>
                    <a:gd name="T120" fmla="*/ 4 w 17"/>
                    <a:gd name="T121" fmla="*/ 0 h 17"/>
                    <a:gd name="T122" fmla="*/ 16 w 17"/>
                    <a:gd name="T123" fmla="*/ 0 h 17"/>
                    <a:gd name="T124" fmla="*/ 15 w 17"/>
                    <a:gd name="T125" fmla="*/ 2 h 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7"/>
                    <a:gd name="T190" fmla="*/ 0 h 17"/>
                    <a:gd name="T191" fmla="*/ 17 w 17"/>
                    <a:gd name="T192" fmla="*/ 17 h 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7" h="17">
                      <a:moveTo>
                        <a:pt x="15" y="2"/>
                      </a:moveTo>
                      <a:lnTo>
                        <a:pt x="5" y="1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4" y="7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3" y="10"/>
                      </a:lnTo>
                      <a:lnTo>
                        <a:pt x="12" y="9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4" y="0"/>
                      </a:lnTo>
                      <a:lnTo>
                        <a:pt x="16" y="0"/>
                      </a:lnTo>
                      <a:lnTo>
                        <a:pt x="15" y="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2" name="Freeform 395"/>
                <p:cNvSpPr>
                  <a:spLocks/>
                </p:cNvSpPr>
                <p:nvPr/>
              </p:nvSpPr>
              <p:spPr bwMode="auto">
                <a:xfrm>
                  <a:off x="5415" y="2322"/>
                  <a:ext cx="17" cy="17"/>
                </a:xfrm>
                <a:custGeom>
                  <a:avLst/>
                  <a:gdLst>
                    <a:gd name="T0" fmla="*/ 12 w 17"/>
                    <a:gd name="T1" fmla="*/ 2 h 17"/>
                    <a:gd name="T2" fmla="*/ 11 w 17"/>
                    <a:gd name="T3" fmla="*/ 1 h 17"/>
                    <a:gd name="T4" fmla="*/ 9 w 17"/>
                    <a:gd name="T5" fmla="*/ 1 h 17"/>
                    <a:gd name="T6" fmla="*/ 6 w 17"/>
                    <a:gd name="T7" fmla="*/ 2 h 17"/>
                    <a:gd name="T8" fmla="*/ 4 w 17"/>
                    <a:gd name="T9" fmla="*/ 3 h 17"/>
                    <a:gd name="T10" fmla="*/ 3 w 17"/>
                    <a:gd name="T11" fmla="*/ 5 h 17"/>
                    <a:gd name="T12" fmla="*/ 2 w 17"/>
                    <a:gd name="T13" fmla="*/ 8 h 17"/>
                    <a:gd name="T14" fmla="*/ 4 w 17"/>
                    <a:gd name="T15" fmla="*/ 6 h 17"/>
                    <a:gd name="T16" fmla="*/ 6 w 17"/>
                    <a:gd name="T17" fmla="*/ 5 h 17"/>
                    <a:gd name="T18" fmla="*/ 8 w 17"/>
                    <a:gd name="T19" fmla="*/ 5 h 17"/>
                    <a:gd name="T20" fmla="*/ 10 w 17"/>
                    <a:gd name="T21" fmla="*/ 5 h 17"/>
                    <a:gd name="T22" fmla="*/ 12 w 17"/>
                    <a:gd name="T23" fmla="*/ 6 h 17"/>
                    <a:gd name="T24" fmla="*/ 14 w 17"/>
                    <a:gd name="T25" fmla="*/ 8 h 17"/>
                    <a:gd name="T26" fmla="*/ 14 w 17"/>
                    <a:gd name="T27" fmla="*/ 10 h 17"/>
                    <a:gd name="T28" fmla="*/ 14 w 17"/>
                    <a:gd name="T29" fmla="*/ 12 h 17"/>
                    <a:gd name="T30" fmla="*/ 12 w 17"/>
                    <a:gd name="T31" fmla="*/ 14 h 17"/>
                    <a:gd name="T32" fmla="*/ 10 w 17"/>
                    <a:gd name="T33" fmla="*/ 15 h 17"/>
                    <a:gd name="T34" fmla="*/ 7 w 17"/>
                    <a:gd name="T35" fmla="*/ 16 h 17"/>
                    <a:gd name="T36" fmla="*/ 4 w 17"/>
                    <a:gd name="T37" fmla="*/ 15 h 17"/>
                    <a:gd name="T38" fmla="*/ 1 w 17"/>
                    <a:gd name="T39" fmla="*/ 14 h 17"/>
                    <a:gd name="T40" fmla="*/ 0 w 17"/>
                    <a:gd name="T41" fmla="*/ 12 h 17"/>
                    <a:gd name="T42" fmla="*/ 0 w 17"/>
                    <a:gd name="T43" fmla="*/ 9 h 17"/>
                    <a:gd name="T44" fmla="*/ 0 w 17"/>
                    <a:gd name="T45" fmla="*/ 7 h 17"/>
                    <a:gd name="T46" fmla="*/ 0 w 17"/>
                    <a:gd name="T47" fmla="*/ 5 h 17"/>
                    <a:gd name="T48" fmla="*/ 1 w 17"/>
                    <a:gd name="T49" fmla="*/ 4 h 17"/>
                    <a:gd name="T50" fmla="*/ 2 w 17"/>
                    <a:gd name="T51" fmla="*/ 3 h 17"/>
                    <a:gd name="T52" fmla="*/ 3 w 17"/>
                    <a:gd name="T53" fmla="*/ 1 h 17"/>
                    <a:gd name="T54" fmla="*/ 5 w 17"/>
                    <a:gd name="T55" fmla="*/ 0 h 17"/>
                    <a:gd name="T56" fmla="*/ 7 w 17"/>
                    <a:gd name="T57" fmla="*/ 0 h 17"/>
                    <a:gd name="T58" fmla="*/ 9 w 17"/>
                    <a:gd name="T59" fmla="*/ 0 h 17"/>
                    <a:gd name="T60" fmla="*/ 11 w 17"/>
                    <a:gd name="T61" fmla="*/ 0 h 17"/>
                    <a:gd name="T62" fmla="*/ 13 w 17"/>
                    <a:gd name="T63" fmla="*/ 0 h 17"/>
                    <a:gd name="T64" fmla="*/ 14 w 17"/>
                    <a:gd name="T65" fmla="*/ 1 h 17"/>
                    <a:gd name="T66" fmla="*/ 15 w 17"/>
                    <a:gd name="T67" fmla="*/ 3 h 17"/>
                    <a:gd name="T68" fmla="*/ 13 w 17"/>
                    <a:gd name="T69" fmla="*/ 3 h 1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"/>
                    <a:gd name="T106" fmla="*/ 0 h 17"/>
                    <a:gd name="T107" fmla="*/ 17 w 17"/>
                    <a:gd name="T108" fmla="*/ 17 h 1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" h="17">
                      <a:moveTo>
                        <a:pt x="13" y="3"/>
                      </a:move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3" y="7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3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3" name="Freeform 396"/>
                <p:cNvSpPr>
                  <a:spLocks/>
                </p:cNvSpPr>
                <p:nvPr/>
              </p:nvSpPr>
              <p:spPr bwMode="auto">
                <a:xfrm>
                  <a:off x="5416" y="2325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1 w 17"/>
                    <a:gd name="T15" fmla="*/ 0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5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2 h 17"/>
                    <a:gd name="T40" fmla="*/ 1 w 17"/>
                    <a:gd name="T41" fmla="*/ 13 h 17"/>
                    <a:gd name="T42" fmla="*/ 2 w 17"/>
                    <a:gd name="T43" fmla="*/ 13 h 17"/>
                    <a:gd name="T44" fmla="*/ 2 w 17"/>
                    <a:gd name="T45" fmla="*/ 14 h 17"/>
                    <a:gd name="T46" fmla="*/ 3 w 17"/>
                    <a:gd name="T47" fmla="*/ 14 h 17"/>
                    <a:gd name="T48" fmla="*/ 3 w 17"/>
                    <a:gd name="T49" fmla="*/ 15 h 17"/>
                    <a:gd name="T50" fmla="*/ 4 w 17"/>
                    <a:gd name="T51" fmla="*/ 15 h 17"/>
                    <a:gd name="T52" fmla="*/ 4 w 17"/>
                    <a:gd name="T53" fmla="*/ 16 h 17"/>
                    <a:gd name="T54" fmla="*/ 5 w 17"/>
                    <a:gd name="T55" fmla="*/ 16 h 17"/>
                    <a:gd name="T56" fmla="*/ 6 w 17"/>
                    <a:gd name="T57" fmla="*/ 16 h 17"/>
                    <a:gd name="T58" fmla="*/ 7 w 17"/>
                    <a:gd name="T59" fmla="*/ 16 h 17"/>
                    <a:gd name="T60" fmla="*/ 8 w 17"/>
                    <a:gd name="T61" fmla="*/ 16 h 17"/>
                    <a:gd name="T62" fmla="*/ 10 w 17"/>
                    <a:gd name="T63" fmla="*/ 16 h 17"/>
                    <a:gd name="T64" fmla="*/ 11 w 17"/>
                    <a:gd name="T65" fmla="*/ 15 h 17"/>
                    <a:gd name="T66" fmla="*/ 12 w 17"/>
                    <a:gd name="T67" fmla="*/ 13 h 17"/>
                    <a:gd name="T68" fmla="*/ 13 w 17"/>
                    <a:gd name="T69" fmla="*/ 13 h 17"/>
                    <a:gd name="T70" fmla="*/ 14 w 17"/>
                    <a:gd name="T71" fmla="*/ 12 h 17"/>
                    <a:gd name="T72" fmla="*/ 15 w 17"/>
                    <a:gd name="T73" fmla="*/ 10 h 17"/>
                    <a:gd name="T74" fmla="*/ 16 w 17"/>
                    <a:gd name="T75" fmla="*/ 8 h 1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7"/>
                    <a:gd name="T115" fmla="*/ 0 h 17"/>
                    <a:gd name="T116" fmla="*/ 17 w 17"/>
                    <a:gd name="T117" fmla="*/ 17 h 1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5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5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4" name="Freeform 397"/>
                <p:cNvSpPr>
                  <a:spLocks/>
                </p:cNvSpPr>
                <p:nvPr/>
              </p:nvSpPr>
              <p:spPr bwMode="auto">
                <a:xfrm>
                  <a:off x="5344" y="2346"/>
                  <a:ext cx="17" cy="17"/>
                </a:xfrm>
                <a:custGeom>
                  <a:avLst/>
                  <a:gdLst>
                    <a:gd name="T0" fmla="*/ 0 w 17"/>
                    <a:gd name="T1" fmla="*/ 15 h 17"/>
                    <a:gd name="T2" fmla="*/ 1 w 17"/>
                    <a:gd name="T3" fmla="*/ 14 h 17"/>
                    <a:gd name="T4" fmla="*/ 1 w 17"/>
                    <a:gd name="T5" fmla="*/ 13 h 17"/>
                    <a:gd name="T6" fmla="*/ 1 w 17"/>
                    <a:gd name="T7" fmla="*/ 12 h 17"/>
                    <a:gd name="T8" fmla="*/ 2 w 17"/>
                    <a:gd name="T9" fmla="*/ 11 h 17"/>
                    <a:gd name="T10" fmla="*/ 2 w 17"/>
                    <a:gd name="T11" fmla="*/ 10 h 17"/>
                    <a:gd name="T12" fmla="*/ 3 w 17"/>
                    <a:gd name="T13" fmla="*/ 9 h 17"/>
                    <a:gd name="T14" fmla="*/ 4 w 17"/>
                    <a:gd name="T15" fmla="*/ 9 h 17"/>
                    <a:gd name="T16" fmla="*/ 5 w 17"/>
                    <a:gd name="T17" fmla="*/ 8 h 17"/>
                    <a:gd name="T18" fmla="*/ 5 w 17"/>
                    <a:gd name="T19" fmla="*/ 7 h 17"/>
                    <a:gd name="T20" fmla="*/ 6 w 17"/>
                    <a:gd name="T21" fmla="*/ 7 h 17"/>
                    <a:gd name="T22" fmla="*/ 7 w 17"/>
                    <a:gd name="T23" fmla="*/ 6 h 17"/>
                    <a:gd name="T24" fmla="*/ 8 w 17"/>
                    <a:gd name="T25" fmla="*/ 5 h 17"/>
                    <a:gd name="T26" fmla="*/ 9 w 17"/>
                    <a:gd name="T27" fmla="*/ 4 h 17"/>
                    <a:gd name="T28" fmla="*/ 10 w 17"/>
                    <a:gd name="T29" fmla="*/ 3 h 17"/>
                    <a:gd name="T30" fmla="*/ 11 w 17"/>
                    <a:gd name="T31" fmla="*/ 2 h 17"/>
                    <a:gd name="T32" fmla="*/ 12 w 17"/>
                    <a:gd name="T33" fmla="*/ 2 h 17"/>
                    <a:gd name="T34" fmla="*/ 0 w 17"/>
                    <a:gd name="T35" fmla="*/ 1 h 17"/>
                    <a:gd name="T36" fmla="*/ 0 w 17"/>
                    <a:gd name="T37" fmla="*/ 0 h 17"/>
                    <a:gd name="T38" fmla="*/ 16 w 17"/>
                    <a:gd name="T39" fmla="*/ 0 h 17"/>
                    <a:gd name="T40" fmla="*/ 15 w 17"/>
                    <a:gd name="T41" fmla="*/ 1 h 17"/>
                    <a:gd name="T42" fmla="*/ 14 w 17"/>
                    <a:gd name="T43" fmla="*/ 2 h 17"/>
                    <a:gd name="T44" fmla="*/ 13 w 17"/>
                    <a:gd name="T45" fmla="*/ 3 h 17"/>
                    <a:gd name="T46" fmla="*/ 12 w 17"/>
                    <a:gd name="T47" fmla="*/ 4 h 17"/>
                    <a:gd name="T48" fmla="*/ 11 w 17"/>
                    <a:gd name="T49" fmla="*/ 4 h 17"/>
                    <a:gd name="T50" fmla="*/ 10 w 17"/>
                    <a:gd name="T51" fmla="*/ 5 h 17"/>
                    <a:gd name="T52" fmla="*/ 10 w 17"/>
                    <a:gd name="T53" fmla="*/ 6 h 17"/>
                    <a:gd name="T54" fmla="*/ 9 w 17"/>
                    <a:gd name="T55" fmla="*/ 7 h 17"/>
                    <a:gd name="T56" fmla="*/ 8 w 17"/>
                    <a:gd name="T57" fmla="*/ 8 h 17"/>
                    <a:gd name="T58" fmla="*/ 7 w 17"/>
                    <a:gd name="T59" fmla="*/ 8 h 17"/>
                    <a:gd name="T60" fmla="*/ 6 w 17"/>
                    <a:gd name="T61" fmla="*/ 9 h 17"/>
                    <a:gd name="T62" fmla="*/ 6 w 17"/>
                    <a:gd name="T63" fmla="*/ 10 h 17"/>
                    <a:gd name="T64" fmla="*/ 5 w 17"/>
                    <a:gd name="T65" fmla="*/ 11 h 17"/>
                    <a:gd name="T66" fmla="*/ 5 w 17"/>
                    <a:gd name="T67" fmla="*/ 12 h 17"/>
                    <a:gd name="T68" fmla="*/ 4 w 17"/>
                    <a:gd name="T69" fmla="*/ 13 h 17"/>
                    <a:gd name="T70" fmla="*/ 4 w 17"/>
                    <a:gd name="T71" fmla="*/ 14 h 17"/>
                    <a:gd name="T72" fmla="*/ 4 w 17"/>
                    <a:gd name="T73" fmla="*/ 15 h 17"/>
                    <a:gd name="T74" fmla="*/ 4 w 17"/>
                    <a:gd name="T75" fmla="*/ 16 h 17"/>
                    <a:gd name="T76" fmla="*/ 0 w 17"/>
                    <a:gd name="T77" fmla="*/ 15 h 1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7"/>
                    <a:gd name="T118" fmla="*/ 0 h 17"/>
                    <a:gd name="T119" fmla="*/ 17 w 17"/>
                    <a:gd name="T120" fmla="*/ 17 h 1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7" h="17">
                      <a:moveTo>
                        <a:pt x="0" y="15"/>
                      </a:move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4" y="2"/>
                      </a:lnTo>
                      <a:lnTo>
                        <a:pt x="13" y="3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5" name="Freeform 398"/>
                <p:cNvSpPr>
                  <a:spLocks/>
                </p:cNvSpPr>
                <p:nvPr/>
              </p:nvSpPr>
              <p:spPr bwMode="auto">
                <a:xfrm>
                  <a:off x="5374" y="2348"/>
                  <a:ext cx="17" cy="17"/>
                </a:xfrm>
                <a:custGeom>
                  <a:avLst/>
                  <a:gdLst>
                    <a:gd name="T0" fmla="*/ 2 w 17"/>
                    <a:gd name="T1" fmla="*/ 3 h 17"/>
                    <a:gd name="T2" fmla="*/ 3 w 17"/>
                    <a:gd name="T3" fmla="*/ 2 h 17"/>
                    <a:gd name="T4" fmla="*/ 3 w 17"/>
                    <a:gd name="T5" fmla="*/ 1 h 17"/>
                    <a:gd name="T6" fmla="*/ 4 w 17"/>
                    <a:gd name="T7" fmla="*/ 1 h 17"/>
                    <a:gd name="T8" fmla="*/ 5 w 17"/>
                    <a:gd name="T9" fmla="*/ 0 h 17"/>
                    <a:gd name="T10" fmla="*/ 6 w 17"/>
                    <a:gd name="T11" fmla="*/ 0 h 17"/>
                    <a:gd name="T12" fmla="*/ 7 w 17"/>
                    <a:gd name="T13" fmla="*/ 0 h 17"/>
                    <a:gd name="T14" fmla="*/ 9 w 17"/>
                    <a:gd name="T15" fmla="*/ 0 h 17"/>
                    <a:gd name="T16" fmla="*/ 10 w 17"/>
                    <a:gd name="T17" fmla="*/ 0 h 17"/>
                    <a:gd name="T18" fmla="*/ 11 w 17"/>
                    <a:gd name="T19" fmla="*/ 0 h 17"/>
                    <a:gd name="T20" fmla="*/ 12 w 17"/>
                    <a:gd name="T21" fmla="*/ 0 h 17"/>
                    <a:gd name="T22" fmla="*/ 13 w 17"/>
                    <a:gd name="T23" fmla="*/ 0 h 17"/>
                    <a:gd name="T24" fmla="*/ 14 w 17"/>
                    <a:gd name="T25" fmla="*/ 0 h 17"/>
                    <a:gd name="T26" fmla="*/ 14 w 17"/>
                    <a:gd name="T27" fmla="*/ 1 h 17"/>
                    <a:gd name="T28" fmla="*/ 15 w 17"/>
                    <a:gd name="T29" fmla="*/ 1 h 17"/>
                    <a:gd name="T30" fmla="*/ 15 w 17"/>
                    <a:gd name="T31" fmla="*/ 2 h 17"/>
                    <a:gd name="T32" fmla="*/ 16 w 17"/>
                    <a:gd name="T33" fmla="*/ 2 h 17"/>
                    <a:gd name="T34" fmla="*/ 16 w 17"/>
                    <a:gd name="T35" fmla="*/ 3 h 17"/>
                    <a:gd name="T36" fmla="*/ 16 w 17"/>
                    <a:gd name="T37" fmla="*/ 4 h 17"/>
                    <a:gd name="T38" fmla="*/ 15 w 17"/>
                    <a:gd name="T39" fmla="*/ 4 h 17"/>
                    <a:gd name="T40" fmla="*/ 15 w 17"/>
                    <a:gd name="T41" fmla="*/ 5 h 17"/>
                    <a:gd name="T42" fmla="*/ 14 w 17"/>
                    <a:gd name="T43" fmla="*/ 6 h 17"/>
                    <a:gd name="T44" fmla="*/ 13 w 17"/>
                    <a:gd name="T45" fmla="*/ 6 h 17"/>
                    <a:gd name="T46" fmla="*/ 12 w 17"/>
                    <a:gd name="T47" fmla="*/ 7 h 17"/>
                    <a:gd name="T48" fmla="*/ 11 w 17"/>
                    <a:gd name="T49" fmla="*/ 7 h 17"/>
                    <a:gd name="T50" fmla="*/ 12 w 17"/>
                    <a:gd name="T51" fmla="*/ 7 h 17"/>
                    <a:gd name="T52" fmla="*/ 12 w 17"/>
                    <a:gd name="T53" fmla="*/ 8 h 17"/>
                    <a:gd name="T54" fmla="*/ 13 w 17"/>
                    <a:gd name="T55" fmla="*/ 8 h 17"/>
                    <a:gd name="T56" fmla="*/ 14 w 17"/>
                    <a:gd name="T57" fmla="*/ 8 h 17"/>
                    <a:gd name="T58" fmla="*/ 14 w 17"/>
                    <a:gd name="T59" fmla="*/ 9 h 17"/>
                    <a:gd name="T60" fmla="*/ 15 w 17"/>
                    <a:gd name="T61" fmla="*/ 10 h 17"/>
                    <a:gd name="T62" fmla="*/ 15 w 17"/>
                    <a:gd name="T63" fmla="*/ 11 h 17"/>
                    <a:gd name="T64" fmla="*/ 14 w 17"/>
                    <a:gd name="T65" fmla="*/ 13 h 17"/>
                    <a:gd name="T66" fmla="*/ 12 w 17"/>
                    <a:gd name="T67" fmla="*/ 14 h 17"/>
                    <a:gd name="T68" fmla="*/ 12 w 17"/>
                    <a:gd name="T69" fmla="*/ 15 h 17"/>
                    <a:gd name="T70" fmla="*/ 10 w 17"/>
                    <a:gd name="T71" fmla="*/ 15 h 17"/>
                    <a:gd name="T72" fmla="*/ 9 w 17"/>
                    <a:gd name="T73" fmla="*/ 15 h 17"/>
                    <a:gd name="T74" fmla="*/ 8 w 17"/>
                    <a:gd name="T75" fmla="*/ 16 h 17"/>
                    <a:gd name="T76" fmla="*/ 6 w 17"/>
                    <a:gd name="T77" fmla="*/ 16 h 17"/>
                    <a:gd name="T78" fmla="*/ 5 w 17"/>
                    <a:gd name="T79" fmla="*/ 15 h 17"/>
                    <a:gd name="T80" fmla="*/ 4 w 17"/>
                    <a:gd name="T81" fmla="*/ 15 h 17"/>
                    <a:gd name="T82" fmla="*/ 3 w 17"/>
                    <a:gd name="T83" fmla="*/ 15 h 17"/>
                    <a:gd name="T84" fmla="*/ 2 w 17"/>
                    <a:gd name="T85" fmla="*/ 15 h 17"/>
                    <a:gd name="T86" fmla="*/ 2 w 17"/>
                    <a:gd name="T87" fmla="*/ 14 h 17"/>
                    <a:gd name="T88" fmla="*/ 1 w 17"/>
                    <a:gd name="T89" fmla="*/ 14 h 17"/>
                    <a:gd name="T90" fmla="*/ 0 w 17"/>
                    <a:gd name="T91" fmla="*/ 13 h 17"/>
                    <a:gd name="T92" fmla="*/ 0 w 17"/>
                    <a:gd name="T93" fmla="*/ 12 h 17"/>
                    <a:gd name="T94" fmla="*/ 0 w 17"/>
                    <a:gd name="T95" fmla="*/ 11 h 17"/>
                    <a:gd name="T96" fmla="*/ 0 w 17"/>
                    <a:gd name="T97" fmla="*/ 10 h 17"/>
                    <a:gd name="T98" fmla="*/ 0 w 17"/>
                    <a:gd name="T99" fmla="*/ 9 h 17"/>
                    <a:gd name="T100" fmla="*/ 1 w 17"/>
                    <a:gd name="T101" fmla="*/ 9 h 17"/>
                    <a:gd name="T102" fmla="*/ 2 w 17"/>
                    <a:gd name="T103" fmla="*/ 8 h 17"/>
                    <a:gd name="T104" fmla="*/ 3 w 17"/>
                    <a:gd name="T105" fmla="*/ 7 h 17"/>
                    <a:gd name="T106" fmla="*/ 4 w 17"/>
                    <a:gd name="T107" fmla="*/ 7 h 17"/>
                    <a:gd name="T108" fmla="*/ 5 w 17"/>
                    <a:gd name="T109" fmla="*/ 7 h 17"/>
                    <a:gd name="T110" fmla="*/ 4 w 17"/>
                    <a:gd name="T111" fmla="*/ 7 h 17"/>
                    <a:gd name="T112" fmla="*/ 3 w 17"/>
                    <a:gd name="T113" fmla="*/ 6 h 17"/>
                    <a:gd name="T114" fmla="*/ 3 w 17"/>
                    <a:gd name="T115" fmla="*/ 5 h 17"/>
                    <a:gd name="T116" fmla="*/ 2 w 17"/>
                    <a:gd name="T117" fmla="*/ 5 h 17"/>
                    <a:gd name="T118" fmla="*/ 2 w 17"/>
                    <a:gd name="T119" fmla="*/ 4 h 17"/>
                    <a:gd name="T120" fmla="*/ 2 w 17"/>
                    <a:gd name="T121" fmla="*/ 3 h 17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7"/>
                    <a:gd name="T184" fmla="*/ 0 h 17"/>
                    <a:gd name="T185" fmla="*/ 17 w 17"/>
                    <a:gd name="T186" fmla="*/ 17 h 17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7" h="17">
                      <a:moveTo>
                        <a:pt x="2" y="3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6" name="Freeform 399"/>
                <p:cNvSpPr>
                  <a:spLocks/>
                </p:cNvSpPr>
                <p:nvPr/>
              </p:nvSpPr>
              <p:spPr bwMode="auto">
                <a:xfrm>
                  <a:off x="5376" y="2351"/>
                  <a:ext cx="17" cy="17"/>
                </a:xfrm>
                <a:custGeom>
                  <a:avLst/>
                  <a:gdLst>
                    <a:gd name="T0" fmla="*/ 8 w 17"/>
                    <a:gd name="T1" fmla="*/ 0 h 17"/>
                    <a:gd name="T2" fmla="*/ 7 w 17"/>
                    <a:gd name="T3" fmla="*/ 0 h 17"/>
                    <a:gd name="T4" fmla="*/ 6 w 17"/>
                    <a:gd name="T5" fmla="*/ 0 h 17"/>
                    <a:gd name="T6" fmla="*/ 4 w 17"/>
                    <a:gd name="T7" fmla="*/ 1 h 17"/>
                    <a:gd name="T8" fmla="*/ 3 w 17"/>
                    <a:gd name="T9" fmla="*/ 2 h 17"/>
                    <a:gd name="T10" fmla="*/ 2 w 17"/>
                    <a:gd name="T11" fmla="*/ 3 h 17"/>
                    <a:gd name="T12" fmla="*/ 1 w 17"/>
                    <a:gd name="T13" fmla="*/ 4 h 17"/>
                    <a:gd name="T14" fmla="*/ 0 w 17"/>
                    <a:gd name="T15" fmla="*/ 5 h 17"/>
                    <a:gd name="T16" fmla="*/ 0 w 17"/>
                    <a:gd name="T17" fmla="*/ 7 h 17"/>
                    <a:gd name="T18" fmla="*/ 0 w 17"/>
                    <a:gd name="T19" fmla="*/ 10 h 17"/>
                    <a:gd name="T20" fmla="*/ 0 w 17"/>
                    <a:gd name="T21" fmla="*/ 11 h 17"/>
                    <a:gd name="T22" fmla="*/ 1 w 17"/>
                    <a:gd name="T23" fmla="*/ 12 h 17"/>
                    <a:gd name="T24" fmla="*/ 2 w 17"/>
                    <a:gd name="T25" fmla="*/ 14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6 w 17"/>
                    <a:gd name="T31" fmla="*/ 16 h 17"/>
                    <a:gd name="T32" fmla="*/ 7 w 17"/>
                    <a:gd name="T33" fmla="*/ 16 h 17"/>
                    <a:gd name="T34" fmla="*/ 8 w 17"/>
                    <a:gd name="T35" fmla="*/ 16 h 17"/>
                    <a:gd name="T36" fmla="*/ 9 w 17"/>
                    <a:gd name="T37" fmla="*/ 16 h 17"/>
                    <a:gd name="T38" fmla="*/ 11 w 17"/>
                    <a:gd name="T39" fmla="*/ 16 h 17"/>
                    <a:gd name="T40" fmla="*/ 12 w 17"/>
                    <a:gd name="T41" fmla="*/ 15 h 17"/>
                    <a:gd name="T42" fmla="*/ 13 w 17"/>
                    <a:gd name="T43" fmla="*/ 14 h 17"/>
                    <a:gd name="T44" fmla="*/ 14 w 17"/>
                    <a:gd name="T45" fmla="*/ 12 h 17"/>
                    <a:gd name="T46" fmla="*/ 15 w 17"/>
                    <a:gd name="T47" fmla="*/ 11 h 17"/>
                    <a:gd name="T48" fmla="*/ 16 w 17"/>
                    <a:gd name="T49" fmla="*/ 9 h 17"/>
                    <a:gd name="T50" fmla="*/ 16 w 17"/>
                    <a:gd name="T51" fmla="*/ 7 h 17"/>
                    <a:gd name="T52" fmla="*/ 15 w 17"/>
                    <a:gd name="T53" fmla="*/ 5 h 17"/>
                    <a:gd name="T54" fmla="*/ 14 w 17"/>
                    <a:gd name="T55" fmla="*/ 4 h 17"/>
                    <a:gd name="T56" fmla="*/ 13 w 17"/>
                    <a:gd name="T57" fmla="*/ 3 h 17"/>
                    <a:gd name="T58" fmla="*/ 12 w 17"/>
                    <a:gd name="T59" fmla="*/ 2 h 17"/>
                    <a:gd name="T60" fmla="*/ 11 w 17"/>
                    <a:gd name="T61" fmla="*/ 1 h 17"/>
                    <a:gd name="T62" fmla="*/ 9 w 17"/>
                    <a:gd name="T63" fmla="*/ 0 h 17"/>
                    <a:gd name="T64" fmla="*/ 8 w 17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1" y="12"/>
                      </a:lnTo>
                      <a:lnTo>
                        <a:pt x="2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6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5" y="5"/>
                      </a:lnTo>
                      <a:lnTo>
                        <a:pt x="14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7" name="Freeform 400"/>
                <p:cNvSpPr>
                  <a:spLocks/>
                </p:cNvSpPr>
                <p:nvPr/>
              </p:nvSpPr>
              <p:spPr bwMode="auto">
                <a:xfrm>
                  <a:off x="5377" y="2348"/>
                  <a:ext cx="17" cy="17"/>
                </a:xfrm>
                <a:custGeom>
                  <a:avLst/>
                  <a:gdLst>
                    <a:gd name="T0" fmla="*/ 6 w 17"/>
                    <a:gd name="T1" fmla="*/ 16 h 17"/>
                    <a:gd name="T2" fmla="*/ 7 w 17"/>
                    <a:gd name="T3" fmla="*/ 16 h 17"/>
                    <a:gd name="T4" fmla="*/ 9 w 17"/>
                    <a:gd name="T5" fmla="*/ 15 h 17"/>
                    <a:gd name="T6" fmla="*/ 10 w 17"/>
                    <a:gd name="T7" fmla="*/ 15 h 17"/>
                    <a:gd name="T8" fmla="*/ 12 w 17"/>
                    <a:gd name="T9" fmla="*/ 14 h 17"/>
                    <a:gd name="T10" fmla="*/ 13 w 17"/>
                    <a:gd name="T11" fmla="*/ 13 h 17"/>
                    <a:gd name="T12" fmla="*/ 14 w 17"/>
                    <a:gd name="T13" fmla="*/ 12 h 17"/>
                    <a:gd name="T14" fmla="*/ 15 w 17"/>
                    <a:gd name="T15" fmla="*/ 10 h 17"/>
                    <a:gd name="T16" fmla="*/ 16 w 17"/>
                    <a:gd name="T17" fmla="*/ 8 h 17"/>
                    <a:gd name="T18" fmla="*/ 16 w 17"/>
                    <a:gd name="T19" fmla="*/ 6 h 17"/>
                    <a:gd name="T20" fmla="*/ 15 w 17"/>
                    <a:gd name="T21" fmla="*/ 4 h 17"/>
                    <a:gd name="T22" fmla="*/ 14 w 17"/>
                    <a:gd name="T23" fmla="*/ 3 h 17"/>
                    <a:gd name="T24" fmla="*/ 13 w 17"/>
                    <a:gd name="T25" fmla="*/ 1 h 17"/>
                    <a:gd name="T26" fmla="*/ 12 w 17"/>
                    <a:gd name="T27" fmla="*/ 1 h 17"/>
                    <a:gd name="T28" fmla="*/ 11 w 17"/>
                    <a:gd name="T29" fmla="*/ 0 h 17"/>
                    <a:gd name="T30" fmla="*/ 9 w 17"/>
                    <a:gd name="T31" fmla="*/ 0 h 17"/>
                    <a:gd name="T32" fmla="*/ 8 w 17"/>
                    <a:gd name="T33" fmla="*/ 0 h 17"/>
                    <a:gd name="T34" fmla="*/ 7 w 17"/>
                    <a:gd name="T35" fmla="*/ 0 h 17"/>
                    <a:gd name="T36" fmla="*/ 6 w 17"/>
                    <a:gd name="T37" fmla="*/ 0 h 17"/>
                    <a:gd name="T38" fmla="*/ 4 w 17"/>
                    <a:gd name="T39" fmla="*/ 0 h 17"/>
                    <a:gd name="T40" fmla="*/ 3 w 17"/>
                    <a:gd name="T41" fmla="*/ 1 h 17"/>
                    <a:gd name="T42" fmla="*/ 2 w 17"/>
                    <a:gd name="T43" fmla="*/ 1 h 17"/>
                    <a:gd name="T44" fmla="*/ 1 w 17"/>
                    <a:gd name="T45" fmla="*/ 3 h 17"/>
                    <a:gd name="T46" fmla="*/ 0 w 17"/>
                    <a:gd name="T47" fmla="*/ 4 h 17"/>
                    <a:gd name="T48" fmla="*/ 0 w 17"/>
                    <a:gd name="T49" fmla="*/ 6 h 17"/>
                    <a:gd name="T50" fmla="*/ 0 w 17"/>
                    <a:gd name="T51" fmla="*/ 8 h 17"/>
                    <a:gd name="T52" fmla="*/ 0 w 17"/>
                    <a:gd name="T53" fmla="*/ 10 h 17"/>
                    <a:gd name="T54" fmla="*/ 1 w 17"/>
                    <a:gd name="T55" fmla="*/ 11 h 17"/>
                    <a:gd name="T56" fmla="*/ 2 w 17"/>
                    <a:gd name="T57" fmla="*/ 13 h 17"/>
                    <a:gd name="T58" fmla="*/ 3 w 17"/>
                    <a:gd name="T59" fmla="*/ 14 h 17"/>
                    <a:gd name="T60" fmla="*/ 4 w 17"/>
                    <a:gd name="T61" fmla="*/ 15 h 17"/>
                    <a:gd name="T62" fmla="*/ 5 w 17"/>
                    <a:gd name="T63" fmla="*/ 16 h 17"/>
                    <a:gd name="T64" fmla="*/ 6 w 17"/>
                    <a:gd name="T65" fmla="*/ 16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6" y="16"/>
                      </a:moveTo>
                      <a:lnTo>
                        <a:pt x="7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1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5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8" name="Freeform 401"/>
                <p:cNvSpPr>
                  <a:spLocks/>
                </p:cNvSpPr>
                <p:nvPr/>
              </p:nvSpPr>
              <p:spPr bwMode="auto">
                <a:xfrm>
                  <a:off x="5406" y="2348"/>
                  <a:ext cx="17" cy="17"/>
                </a:xfrm>
                <a:custGeom>
                  <a:avLst/>
                  <a:gdLst>
                    <a:gd name="T0" fmla="*/ 2 w 17"/>
                    <a:gd name="T1" fmla="*/ 12 h 17"/>
                    <a:gd name="T2" fmla="*/ 2 w 17"/>
                    <a:gd name="T3" fmla="*/ 13 h 17"/>
                    <a:gd name="T4" fmla="*/ 3 w 17"/>
                    <a:gd name="T5" fmla="*/ 13 h 17"/>
                    <a:gd name="T6" fmla="*/ 4 w 17"/>
                    <a:gd name="T7" fmla="*/ 14 h 17"/>
                    <a:gd name="T8" fmla="*/ 5 w 17"/>
                    <a:gd name="T9" fmla="*/ 14 h 17"/>
                    <a:gd name="T10" fmla="*/ 6 w 17"/>
                    <a:gd name="T11" fmla="*/ 14 h 17"/>
                    <a:gd name="T12" fmla="*/ 7 w 17"/>
                    <a:gd name="T13" fmla="*/ 14 h 17"/>
                    <a:gd name="T14" fmla="*/ 9 w 17"/>
                    <a:gd name="T15" fmla="*/ 13 h 17"/>
                    <a:gd name="T16" fmla="*/ 10 w 17"/>
                    <a:gd name="T17" fmla="*/ 13 h 17"/>
                    <a:gd name="T18" fmla="*/ 11 w 17"/>
                    <a:gd name="T19" fmla="*/ 12 h 17"/>
                    <a:gd name="T20" fmla="*/ 12 w 17"/>
                    <a:gd name="T21" fmla="*/ 11 h 17"/>
                    <a:gd name="T22" fmla="*/ 13 w 17"/>
                    <a:gd name="T23" fmla="*/ 9 h 17"/>
                    <a:gd name="T24" fmla="*/ 13 w 17"/>
                    <a:gd name="T25" fmla="*/ 8 h 17"/>
                    <a:gd name="T26" fmla="*/ 13 w 17"/>
                    <a:gd name="T27" fmla="*/ 7 h 17"/>
                    <a:gd name="T28" fmla="*/ 13 w 17"/>
                    <a:gd name="T29" fmla="*/ 8 h 17"/>
                    <a:gd name="T30" fmla="*/ 12 w 17"/>
                    <a:gd name="T31" fmla="*/ 8 h 17"/>
                    <a:gd name="T32" fmla="*/ 11 w 17"/>
                    <a:gd name="T33" fmla="*/ 9 h 17"/>
                    <a:gd name="T34" fmla="*/ 10 w 17"/>
                    <a:gd name="T35" fmla="*/ 9 h 17"/>
                    <a:gd name="T36" fmla="*/ 9 w 17"/>
                    <a:gd name="T37" fmla="*/ 9 h 17"/>
                    <a:gd name="T38" fmla="*/ 8 w 17"/>
                    <a:gd name="T39" fmla="*/ 10 h 17"/>
                    <a:gd name="T40" fmla="*/ 7 w 17"/>
                    <a:gd name="T41" fmla="*/ 10 h 17"/>
                    <a:gd name="T42" fmla="*/ 5 w 17"/>
                    <a:gd name="T43" fmla="*/ 10 h 17"/>
                    <a:gd name="T44" fmla="*/ 4 w 17"/>
                    <a:gd name="T45" fmla="*/ 9 h 17"/>
                    <a:gd name="T46" fmla="*/ 3 w 17"/>
                    <a:gd name="T47" fmla="*/ 9 h 17"/>
                    <a:gd name="T48" fmla="*/ 2 w 17"/>
                    <a:gd name="T49" fmla="*/ 8 h 17"/>
                    <a:gd name="T50" fmla="*/ 1 w 17"/>
                    <a:gd name="T51" fmla="*/ 7 h 17"/>
                    <a:gd name="T52" fmla="*/ 1 w 17"/>
                    <a:gd name="T53" fmla="*/ 6 h 17"/>
                    <a:gd name="T54" fmla="*/ 1 w 17"/>
                    <a:gd name="T55" fmla="*/ 5 h 17"/>
                    <a:gd name="T56" fmla="*/ 1 w 17"/>
                    <a:gd name="T57" fmla="*/ 3 h 17"/>
                    <a:gd name="T58" fmla="*/ 2 w 17"/>
                    <a:gd name="T59" fmla="*/ 2 h 17"/>
                    <a:gd name="T60" fmla="*/ 3 w 17"/>
                    <a:gd name="T61" fmla="*/ 1 h 17"/>
                    <a:gd name="T62" fmla="*/ 4 w 17"/>
                    <a:gd name="T63" fmla="*/ 1 h 17"/>
                    <a:gd name="T64" fmla="*/ 5 w 17"/>
                    <a:gd name="T65" fmla="*/ 0 h 17"/>
                    <a:gd name="T66" fmla="*/ 6 w 17"/>
                    <a:gd name="T67" fmla="*/ 0 h 17"/>
                    <a:gd name="T68" fmla="*/ 8 w 17"/>
                    <a:gd name="T69" fmla="*/ 0 h 17"/>
                    <a:gd name="T70" fmla="*/ 9 w 17"/>
                    <a:gd name="T71" fmla="*/ 0 h 17"/>
                    <a:gd name="T72" fmla="*/ 11 w 17"/>
                    <a:gd name="T73" fmla="*/ 0 h 17"/>
                    <a:gd name="T74" fmla="*/ 13 w 17"/>
                    <a:gd name="T75" fmla="*/ 0 h 17"/>
                    <a:gd name="T76" fmla="*/ 14 w 17"/>
                    <a:gd name="T77" fmla="*/ 1 h 17"/>
                    <a:gd name="T78" fmla="*/ 15 w 17"/>
                    <a:gd name="T79" fmla="*/ 2 h 17"/>
                    <a:gd name="T80" fmla="*/ 16 w 17"/>
                    <a:gd name="T81" fmla="*/ 3 h 17"/>
                    <a:gd name="T82" fmla="*/ 16 w 17"/>
                    <a:gd name="T83" fmla="*/ 5 h 17"/>
                    <a:gd name="T84" fmla="*/ 16 w 17"/>
                    <a:gd name="T85" fmla="*/ 6 h 17"/>
                    <a:gd name="T86" fmla="*/ 16 w 17"/>
                    <a:gd name="T87" fmla="*/ 8 h 17"/>
                    <a:gd name="T88" fmla="*/ 15 w 17"/>
                    <a:gd name="T89" fmla="*/ 9 h 17"/>
                    <a:gd name="T90" fmla="*/ 15 w 17"/>
                    <a:gd name="T91" fmla="*/ 10 h 17"/>
                    <a:gd name="T92" fmla="*/ 14 w 17"/>
                    <a:gd name="T93" fmla="*/ 12 h 17"/>
                    <a:gd name="T94" fmla="*/ 13 w 17"/>
                    <a:gd name="T95" fmla="*/ 13 h 17"/>
                    <a:gd name="T96" fmla="*/ 11 w 17"/>
                    <a:gd name="T97" fmla="*/ 14 h 17"/>
                    <a:gd name="T98" fmla="*/ 9 w 17"/>
                    <a:gd name="T99" fmla="*/ 15 h 17"/>
                    <a:gd name="T100" fmla="*/ 8 w 17"/>
                    <a:gd name="T101" fmla="*/ 16 h 17"/>
                    <a:gd name="T102" fmla="*/ 6 w 17"/>
                    <a:gd name="T103" fmla="*/ 16 h 17"/>
                    <a:gd name="T104" fmla="*/ 4 w 17"/>
                    <a:gd name="T105" fmla="*/ 16 h 17"/>
                    <a:gd name="T106" fmla="*/ 3 w 17"/>
                    <a:gd name="T107" fmla="*/ 15 h 17"/>
                    <a:gd name="T108" fmla="*/ 2 w 17"/>
                    <a:gd name="T109" fmla="*/ 15 h 17"/>
                    <a:gd name="T110" fmla="*/ 1 w 17"/>
                    <a:gd name="T111" fmla="*/ 14 h 17"/>
                    <a:gd name="T112" fmla="*/ 0 w 17"/>
                    <a:gd name="T113" fmla="*/ 14 h 17"/>
                    <a:gd name="T114" fmla="*/ 0 w 17"/>
                    <a:gd name="T115" fmla="*/ 13 h 17"/>
                    <a:gd name="T116" fmla="*/ 0 w 17"/>
                    <a:gd name="T117" fmla="*/ 12 h 17"/>
                    <a:gd name="T118" fmla="*/ 2 w 17"/>
                    <a:gd name="T119" fmla="*/ 12 h 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"/>
                    <a:gd name="T181" fmla="*/ 0 h 17"/>
                    <a:gd name="T182" fmla="*/ 17 w 17"/>
                    <a:gd name="T183" fmla="*/ 17 h 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" h="17">
                      <a:moveTo>
                        <a:pt x="2" y="12"/>
                      </a:moveTo>
                      <a:lnTo>
                        <a:pt x="2" y="13"/>
                      </a:lnTo>
                      <a:lnTo>
                        <a:pt x="3" y="13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5" y="10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6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9" name="Freeform 402"/>
                <p:cNvSpPr>
                  <a:spLocks/>
                </p:cNvSpPr>
                <p:nvPr/>
              </p:nvSpPr>
              <p:spPr bwMode="auto">
                <a:xfrm>
                  <a:off x="5408" y="2348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0 w 17"/>
                    <a:gd name="T15" fmla="*/ 0 h 17"/>
                    <a:gd name="T16" fmla="*/ 9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3 h 17"/>
                    <a:gd name="T40" fmla="*/ 1 w 17"/>
                    <a:gd name="T41" fmla="*/ 13 h 17"/>
                    <a:gd name="T42" fmla="*/ 2 w 17"/>
                    <a:gd name="T43" fmla="*/ 14 h 17"/>
                    <a:gd name="T44" fmla="*/ 4 w 17"/>
                    <a:gd name="T45" fmla="*/ 15 h 17"/>
                    <a:gd name="T46" fmla="*/ 4 w 17"/>
                    <a:gd name="T47" fmla="*/ 16 h 17"/>
                    <a:gd name="T48" fmla="*/ 6 w 17"/>
                    <a:gd name="T49" fmla="*/ 16 h 17"/>
                    <a:gd name="T50" fmla="*/ 8 w 17"/>
                    <a:gd name="T51" fmla="*/ 16 h 17"/>
                    <a:gd name="T52" fmla="*/ 9 w 17"/>
                    <a:gd name="T53" fmla="*/ 16 h 17"/>
                    <a:gd name="T54" fmla="*/ 11 w 17"/>
                    <a:gd name="T55" fmla="*/ 15 h 17"/>
                    <a:gd name="T56" fmla="*/ 12 w 17"/>
                    <a:gd name="T57" fmla="*/ 13 h 17"/>
                    <a:gd name="T58" fmla="*/ 13 w 17"/>
                    <a:gd name="T59" fmla="*/ 13 h 17"/>
                    <a:gd name="T60" fmla="*/ 14 w 17"/>
                    <a:gd name="T61" fmla="*/ 12 h 17"/>
                    <a:gd name="T62" fmla="*/ 15 w 17"/>
                    <a:gd name="T63" fmla="*/ 10 h 17"/>
                    <a:gd name="T64" fmla="*/ 16 w 17"/>
                    <a:gd name="T65" fmla="*/ 8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0" name="Freeform 403"/>
                <p:cNvSpPr>
                  <a:spLocks/>
                </p:cNvSpPr>
                <p:nvPr/>
              </p:nvSpPr>
              <p:spPr bwMode="auto">
                <a:xfrm>
                  <a:off x="5335" y="2372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7 w 17"/>
                    <a:gd name="T3" fmla="*/ 4 h 17"/>
                    <a:gd name="T4" fmla="*/ 11 w 17"/>
                    <a:gd name="T5" fmla="*/ 4 h 17"/>
                    <a:gd name="T6" fmla="*/ 13 w 17"/>
                    <a:gd name="T7" fmla="*/ 0 h 17"/>
                    <a:gd name="T8" fmla="*/ 15 w 17"/>
                    <a:gd name="T9" fmla="*/ 0 h 17"/>
                    <a:gd name="T10" fmla="*/ 13 w 17"/>
                    <a:gd name="T11" fmla="*/ 4 h 17"/>
                    <a:gd name="T12" fmla="*/ 16 w 17"/>
                    <a:gd name="T13" fmla="*/ 4 h 17"/>
                    <a:gd name="T14" fmla="*/ 15 w 17"/>
                    <a:gd name="T15" fmla="*/ 6 h 17"/>
                    <a:gd name="T16" fmla="*/ 12 w 17"/>
                    <a:gd name="T17" fmla="*/ 6 h 17"/>
                    <a:gd name="T18" fmla="*/ 11 w 17"/>
                    <a:gd name="T19" fmla="*/ 9 h 17"/>
                    <a:gd name="T20" fmla="*/ 13 w 17"/>
                    <a:gd name="T21" fmla="*/ 10 h 17"/>
                    <a:gd name="T22" fmla="*/ 13 w 17"/>
                    <a:gd name="T23" fmla="*/ 11 h 17"/>
                    <a:gd name="T24" fmla="*/ 10 w 17"/>
                    <a:gd name="T25" fmla="*/ 11 h 17"/>
                    <a:gd name="T26" fmla="*/ 8 w 17"/>
                    <a:gd name="T27" fmla="*/ 16 h 17"/>
                    <a:gd name="T28" fmla="*/ 6 w 17"/>
                    <a:gd name="T29" fmla="*/ 15 h 17"/>
                    <a:gd name="T30" fmla="*/ 8 w 17"/>
                    <a:gd name="T31" fmla="*/ 11 h 17"/>
                    <a:gd name="T32" fmla="*/ 4 w 17"/>
                    <a:gd name="T33" fmla="*/ 11 h 17"/>
                    <a:gd name="T34" fmla="*/ 2 w 17"/>
                    <a:gd name="T35" fmla="*/ 15 h 17"/>
                    <a:gd name="T36" fmla="*/ 0 w 17"/>
                    <a:gd name="T37" fmla="*/ 15 h 17"/>
                    <a:gd name="T38" fmla="*/ 2 w 17"/>
                    <a:gd name="T39" fmla="*/ 11 h 17"/>
                    <a:gd name="T40" fmla="*/ 0 w 17"/>
                    <a:gd name="T41" fmla="*/ 10 h 17"/>
                    <a:gd name="T42" fmla="*/ 0 w 17"/>
                    <a:gd name="T43" fmla="*/ 9 h 17"/>
                    <a:gd name="T44" fmla="*/ 3 w 17"/>
                    <a:gd name="T45" fmla="*/ 9 h 17"/>
                    <a:gd name="T46" fmla="*/ 5 w 17"/>
                    <a:gd name="T47" fmla="*/ 5 h 17"/>
                    <a:gd name="T48" fmla="*/ 2 w 17"/>
                    <a:gd name="T49" fmla="*/ 5 h 17"/>
                    <a:gd name="T50" fmla="*/ 2 w 17"/>
                    <a:gd name="T51" fmla="*/ 4 h 17"/>
                    <a:gd name="T52" fmla="*/ 5 w 17"/>
                    <a:gd name="T53" fmla="*/ 4 h 17"/>
                    <a:gd name="T54" fmla="*/ 7 w 17"/>
                    <a:gd name="T55" fmla="*/ 0 h 17"/>
                    <a:gd name="T56" fmla="*/ 9 w 17"/>
                    <a:gd name="T57" fmla="*/ 0 h 1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"/>
                    <a:gd name="T88" fmla="*/ 0 h 17"/>
                    <a:gd name="T89" fmla="*/ 17 w 17"/>
                    <a:gd name="T90" fmla="*/ 17 h 1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" h="17">
                      <a:moveTo>
                        <a:pt x="9" y="0"/>
                      </a:moveTo>
                      <a:lnTo>
                        <a:pt x="7" y="4"/>
                      </a:lnTo>
                      <a:lnTo>
                        <a:pt x="11" y="4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3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2" y="6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3" y="11"/>
                      </a:lnTo>
                      <a:lnTo>
                        <a:pt x="10" y="11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8" y="11"/>
                      </a:lnTo>
                      <a:lnTo>
                        <a:pt x="4" y="11"/>
                      </a:lnTo>
                      <a:lnTo>
                        <a:pt x="2" y="15"/>
                      </a:lnTo>
                      <a:lnTo>
                        <a:pt x="0" y="15"/>
                      </a:lnTo>
                      <a:lnTo>
                        <a:pt x="2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3" y="9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5" y="4"/>
                      </a:lnTo>
                      <a:lnTo>
                        <a:pt x="7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1" name="Freeform 404"/>
                <p:cNvSpPr>
                  <a:spLocks/>
                </p:cNvSpPr>
                <p:nvPr/>
              </p:nvSpPr>
              <p:spPr bwMode="auto">
                <a:xfrm>
                  <a:off x="5338" y="2374"/>
                  <a:ext cx="17" cy="17"/>
                </a:xfrm>
                <a:custGeom>
                  <a:avLst/>
                  <a:gdLst>
                    <a:gd name="T0" fmla="*/ 0 w 17"/>
                    <a:gd name="T1" fmla="*/ 14 h 17"/>
                    <a:gd name="T2" fmla="*/ 11 w 17"/>
                    <a:gd name="T3" fmla="*/ 16 h 17"/>
                    <a:gd name="T4" fmla="*/ 16 w 17"/>
                    <a:gd name="T5" fmla="*/ 1 h 17"/>
                    <a:gd name="T6" fmla="*/ 4 w 17"/>
                    <a:gd name="T7" fmla="*/ 0 h 17"/>
                    <a:gd name="T8" fmla="*/ 0 w 17"/>
                    <a:gd name="T9" fmla="*/ 14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14"/>
                      </a:moveTo>
                      <a:lnTo>
                        <a:pt x="11" y="16"/>
                      </a:lnTo>
                      <a:lnTo>
                        <a:pt x="16" y="1"/>
                      </a:lnTo>
                      <a:lnTo>
                        <a:pt x="4" y="0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2" name="Freeform 405"/>
                <p:cNvSpPr>
                  <a:spLocks/>
                </p:cNvSpPr>
                <p:nvPr/>
              </p:nvSpPr>
              <p:spPr bwMode="auto">
                <a:xfrm>
                  <a:off x="5367" y="2373"/>
                  <a:ext cx="17" cy="17"/>
                </a:xfrm>
                <a:custGeom>
                  <a:avLst/>
                  <a:gdLst>
                    <a:gd name="T0" fmla="*/ 0 w 17"/>
                    <a:gd name="T1" fmla="*/ 7 h 17"/>
                    <a:gd name="T2" fmla="*/ 0 w 17"/>
                    <a:gd name="T3" fmla="*/ 6 h 17"/>
                    <a:gd name="T4" fmla="*/ 1 w 17"/>
                    <a:gd name="T5" fmla="*/ 4 h 17"/>
                    <a:gd name="T6" fmla="*/ 1 w 17"/>
                    <a:gd name="T7" fmla="*/ 3 h 17"/>
                    <a:gd name="T8" fmla="*/ 3 w 17"/>
                    <a:gd name="T9" fmla="*/ 2 h 17"/>
                    <a:gd name="T10" fmla="*/ 4 w 17"/>
                    <a:gd name="T11" fmla="*/ 1 h 17"/>
                    <a:gd name="T12" fmla="*/ 5 w 17"/>
                    <a:gd name="T13" fmla="*/ 0 h 17"/>
                    <a:gd name="T14" fmla="*/ 7 w 17"/>
                    <a:gd name="T15" fmla="*/ 0 h 17"/>
                    <a:gd name="T16" fmla="*/ 9 w 17"/>
                    <a:gd name="T17" fmla="*/ 0 h 17"/>
                    <a:gd name="T18" fmla="*/ 10 w 17"/>
                    <a:gd name="T19" fmla="*/ 0 h 17"/>
                    <a:gd name="T20" fmla="*/ 11 w 17"/>
                    <a:gd name="T21" fmla="*/ 0 h 17"/>
                    <a:gd name="T22" fmla="*/ 12 w 17"/>
                    <a:gd name="T23" fmla="*/ 0 h 17"/>
                    <a:gd name="T24" fmla="*/ 13 w 17"/>
                    <a:gd name="T25" fmla="*/ 0 h 17"/>
                    <a:gd name="T26" fmla="*/ 13 w 17"/>
                    <a:gd name="T27" fmla="*/ 1 h 17"/>
                    <a:gd name="T28" fmla="*/ 14 w 17"/>
                    <a:gd name="T29" fmla="*/ 1 h 17"/>
                    <a:gd name="T30" fmla="*/ 14 w 17"/>
                    <a:gd name="T31" fmla="*/ 2 h 17"/>
                    <a:gd name="T32" fmla="*/ 15 w 17"/>
                    <a:gd name="T33" fmla="*/ 2 h 17"/>
                    <a:gd name="T34" fmla="*/ 15 w 17"/>
                    <a:gd name="T35" fmla="*/ 3 h 17"/>
                    <a:gd name="T36" fmla="*/ 15 w 17"/>
                    <a:gd name="T37" fmla="*/ 4 h 17"/>
                    <a:gd name="T38" fmla="*/ 15 w 17"/>
                    <a:gd name="T39" fmla="*/ 5 h 17"/>
                    <a:gd name="T40" fmla="*/ 16 w 17"/>
                    <a:gd name="T41" fmla="*/ 6 h 17"/>
                    <a:gd name="T42" fmla="*/ 16 w 17"/>
                    <a:gd name="T43" fmla="*/ 7 h 17"/>
                    <a:gd name="T44" fmla="*/ 15 w 17"/>
                    <a:gd name="T45" fmla="*/ 7 h 17"/>
                    <a:gd name="T46" fmla="*/ 15 w 17"/>
                    <a:gd name="T47" fmla="*/ 8 h 17"/>
                    <a:gd name="T48" fmla="*/ 15 w 17"/>
                    <a:gd name="T49" fmla="*/ 10 h 17"/>
                    <a:gd name="T50" fmla="*/ 14 w 17"/>
                    <a:gd name="T51" fmla="*/ 11 h 17"/>
                    <a:gd name="T52" fmla="*/ 13 w 17"/>
                    <a:gd name="T53" fmla="*/ 12 h 17"/>
                    <a:gd name="T54" fmla="*/ 12 w 17"/>
                    <a:gd name="T55" fmla="*/ 13 h 17"/>
                    <a:gd name="T56" fmla="*/ 11 w 17"/>
                    <a:gd name="T57" fmla="*/ 14 h 17"/>
                    <a:gd name="T58" fmla="*/ 9 w 17"/>
                    <a:gd name="T59" fmla="*/ 15 h 17"/>
                    <a:gd name="T60" fmla="*/ 8 w 17"/>
                    <a:gd name="T61" fmla="*/ 16 h 17"/>
                    <a:gd name="T62" fmla="*/ 6 w 17"/>
                    <a:gd name="T63" fmla="*/ 16 h 17"/>
                    <a:gd name="T64" fmla="*/ 4 w 17"/>
                    <a:gd name="T65" fmla="*/ 15 h 17"/>
                    <a:gd name="T66" fmla="*/ 2 w 17"/>
                    <a:gd name="T67" fmla="*/ 15 h 17"/>
                    <a:gd name="T68" fmla="*/ 1 w 17"/>
                    <a:gd name="T69" fmla="*/ 14 h 17"/>
                    <a:gd name="T70" fmla="*/ 0 w 17"/>
                    <a:gd name="T71" fmla="*/ 13 h 17"/>
                    <a:gd name="T72" fmla="*/ 0 w 17"/>
                    <a:gd name="T73" fmla="*/ 11 h 17"/>
                    <a:gd name="T74" fmla="*/ 0 w 17"/>
                    <a:gd name="T75" fmla="*/ 10 h 17"/>
                    <a:gd name="T76" fmla="*/ 0 w 17"/>
                    <a:gd name="T77" fmla="*/ 9 h 17"/>
                    <a:gd name="T78" fmla="*/ 0 w 17"/>
                    <a:gd name="T79" fmla="*/ 7 h 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"/>
                    <a:gd name="T121" fmla="*/ 0 h 17"/>
                    <a:gd name="T122" fmla="*/ 17 w 17"/>
                    <a:gd name="T123" fmla="*/ 17 h 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" h="1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5" y="8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3" name="Freeform 406"/>
                <p:cNvSpPr>
                  <a:spLocks/>
                </p:cNvSpPr>
                <p:nvPr/>
              </p:nvSpPr>
              <p:spPr bwMode="auto">
                <a:xfrm>
                  <a:off x="5369" y="2374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6 h 17"/>
                    <a:gd name="T6" fmla="*/ 16 w 17"/>
                    <a:gd name="T7" fmla="*/ 4 h 17"/>
                    <a:gd name="T8" fmla="*/ 16 w 17"/>
                    <a:gd name="T9" fmla="*/ 3 h 17"/>
                    <a:gd name="T10" fmla="*/ 15 w 17"/>
                    <a:gd name="T11" fmla="*/ 1 h 17"/>
                    <a:gd name="T12" fmla="*/ 14 w 17"/>
                    <a:gd name="T13" fmla="*/ 0 h 17"/>
                    <a:gd name="T14" fmla="*/ 12 w 17"/>
                    <a:gd name="T15" fmla="*/ 0 h 17"/>
                    <a:gd name="T16" fmla="*/ 10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2 w 17"/>
                    <a:gd name="T25" fmla="*/ 2 h 17"/>
                    <a:gd name="T26" fmla="*/ 1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7 h 17"/>
                    <a:gd name="T34" fmla="*/ 0 w 17"/>
                    <a:gd name="T35" fmla="*/ 8 h 17"/>
                    <a:gd name="T36" fmla="*/ 0 w 17"/>
                    <a:gd name="T37" fmla="*/ 10 h 17"/>
                    <a:gd name="T38" fmla="*/ 0 w 17"/>
                    <a:gd name="T39" fmla="*/ 11 h 17"/>
                    <a:gd name="T40" fmla="*/ 0 w 17"/>
                    <a:gd name="T41" fmla="*/ 12 h 17"/>
                    <a:gd name="T42" fmla="*/ 1 w 17"/>
                    <a:gd name="T43" fmla="*/ 14 h 17"/>
                    <a:gd name="T44" fmla="*/ 3 w 17"/>
                    <a:gd name="T45" fmla="*/ 15 h 17"/>
                    <a:gd name="T46" fmla="*/ 5 w 17"/>
                    <a:gd name="T47" fmla="*/ 16 h 17"/>
                    <a:gd name="T48" fmla="*/ 8 w 17"/>
                    <a:gd name="T49" fmla="*/ 15 h 17"/>
                    <a:gd name="T50" fmla="*/ 10 w 17"/>
                    <a:gd name="T51" fmla="*/ 15 h 17"/>
                    <a:gd name="T52" fmla="*/ 12 w 17"/>
                    <a:gd name="T53" fmla="*/ 14 h 17"/>
                    <a:gd name="T54" fmla="*/ 13 w 17"/>
                    <a:gd name="T55" fmla="*/ 13 h 17"/>
                    <a:gd name="T56" fmla="*/ 14 w 17"/>
                    <a:gd name="T57" fmla="*/ 12 h 17"/>
                    <a:gd name="T58" fmla="*/ 15 w 17"/>
                    <a:gd name="T59" fmla="*/ 11 h 17"/>
                    <a:gd name="T60" fmla="*/ 15 w 17"/>
                    <a:gd name="T61" fmla="*/ 10 h 17"/>
                    <a:gd name="T62" fmla="*/ 16 w 17"/>
                    <a:gd name="T63" fmla="*/ 8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4"/>
                      </a:lnTo>
                      <a:lnTo>
                        <a:pt x="3" y="15"/>
                      </a:lnTo>
                      <a:lnTo>
                        <a:pt x="5" y="16"/>
                      </a:lnTo>
                      <a:lnTo>
                        <a:pt x="8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4" name="Freeform 407"/>
                <p:cNvSpPr>
                  <a:spLocks/>
                </p:cNvSpPr>
                <p:nvPr/>
              </p:nvSpPr>
              <p:spPr bwMode="auto">
                <a:xfrm>
                  <a:off x="5397" y="2375"/>
                  <a:ext cx="17" cy="17"/>
                </a:xfrm>
                <a:custGeom>
                  <a:avLst/>
                  <a:gdLst>
                    <a:gd name="T0" fmla="*/ 8 w 17"/>
                    <a:gd name="T1" fmla="*/ 9 h 17"/>
                    <a:gd name="T2" fmla="*/ 7 w 17"/>
                    <a:gd name="T3" fmla="*/ 16 h 17"/>
                    <a:gd name="T4" fmla="*/ 5 w 17"/>
                    <a:gd name="T5" fmla="*/ 16 h 17"/>
                    <a:gd name="T6" fmla="*/ 6 w 17"/>
                    <a:gd name="T7" fmla="*/ 9 h 17"/>
                    <a:gd name="T8" fmla="*/ 0 w 17"/>
                    <a:gd name="T9" fmla="*/ 12 h 17"/>
                    <a:gd name="T10" fmla="*/ 0 w 17"/>
                    <a:gd name="T11" fmla="*/ 10 h 17"/>
                    <a:gd name="T12" fmla="*/ 6 w 17"/>
                    <a:gd name="T13" fmla="*/ 8 h 17"/>
                    <a:gd name="T14" fmla="*/ 0 w 17"/>
                    <a:gd name="T15" fmla="*/ 4 h 17"/>
                    <a:gd name="T16" fmla="*/ 2 w 17"/>
                    <a:gd name="T17" fmla="*/ 2 h 17"/>
                    <a:gd name="T18" fmla="*/ 7 w 17"/>
                    <a:gd name="T19" fmla="*/ 6 h 17"/>
                    <a:gd name="T20" fmla="*/ 8 w 17"/>
                    <a:gd name="T21" fmla="*/ 0 h 17"/>
                    <a:gd name="T22" fmla="*/ 9 w 17"/>
                    <a:gd name="T23" fmla="*/ 0 h 17"/>
                    <a:gd name="T24" fmla="*/ 8 w 17"/>
                    <a:gd name="T25" fmla="*/ 6 h 17"/>
                    <a:gd name="T26" fmla="*/ 15 w 17"/>
                    <a:gd name="T27" fmla="*/ 3 h 17"/>
                    <a:gd name="T28" fmla="*/ 16 w 17"/>
                    <a:gd name="T29" fmla="*/ 5 h 17"/>
                    <a:gd name="T30" fmla="*/ 8 w 17"/>
                    <a:gd name="T31" fmla="*/ 8 h 17"/>
                    <a:gd name="T32" fmla="*/ 14 w 17"/>
                    <a:gd name="T33" fmla="*/ 11 h 17"/>
                    <a:gd name="T34" fmla="*/ 13 w 17"/>
                    <a:gd name="T35" fmla="*/ 13 h 17"/>
                    <a:gd name="T36" fmla="*/ 8 w 17"/>
                    <a:gd name="T37" fmla="*/ 9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8" y="9"/>
                      </a:move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6" y="9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6" y="8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7" y="6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16" y="5"/>
                      </a:lnTo>
                      <a:lnTo>
                        <a:pt x="8" y="8"/>
                      </a:lnTo>
                      <a:lnTo>
                        <a:pt x="14" y="11"/>
                      </a:lnTo>
                      <a:lnTo>
                        <a:pt x="13" y="13"/>
                      </a:lnTo>
                      <a:lnTo>
                        <a:pt x="8" y="9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5" name="Freeform 408"/>
                <p:cNvSpPr>
                  <a:spLocks/>
                </p:cNvSpPr>
                <p:nvPr/>
              </p:nvSpPr>
              <p:spPr bwMode="auto">
                <a:xfrm>
                  <a:off x="5317" y="2151"/>
                  <a:ext cx="70" cy="72"/>
                </a:xfrm>
                <a:custGeom>
                  <a:avLst/>
                  <a:gdLst>
                    <a:gd name="T0" fmla="*/ 0 w 70"/>
                    <a:gd name="T1" fmla="*/ 69 h 72"/>
                    <a:gd name="T2" fmla="*/ 0 w 70"/>
                    <a:gd name="T3" fmla="*/ 67 h 72"/>
                    <a:gd name="T4" fmla="*/ 1 w 70"/>
                    <a:gd name="T5" fmla="*/ 65 h 72"/>
                    <a:gd name="T6" fmla="*/ 1 w 70"/>
                    <a:gd name="T7" fmla="*/ 63 h 72"/>
                    <a:gd name="T8" fmla="*/ 2 w 70"/>
                    <a:gd name="T9" fmla="*/ 61 h 72"/>
                    <a:gd name="T10" fmla="*/ 3 w 70"/>
                    <a:gd name="T11" fmla="*/ 59 h 72"/>
                    <a:gd name="T12" fmla="*/ 4 w 70"/>
                    <a:gd name="T13" fmla="*/ 57 h 72"/>
                    <a:gd name="T14" fmla="*/ 4 w 70"/>
                    <a:gd name="T15" fmla="*/ 54 h 72"/>
                    <a:gd name="T16" fmla="*/ 5 w 70"/>
                    <a:gd name="T17" fmla="*/ 52 h 72"/>
                    <a:gd name="T18" fmla="*/ 6 w 70"/>
                    <a:gd name="T19" fmla="*/ 50 h 72"/>
                    <a:gd name="T20" fmla="*/ 6 w 70"/>
                    <a:gd name="T21" fmla="*/ 48 h 72"/>
                    <a:gd name="T22" fmla="*/ 7 w 70"/>
                    <a:gd name="T23" fmla="*/ 46 h 72"/>
                    <a:gd name="T24" fmla="*/ 8 w 70"/>
                    <a:gd name="T25" fmla="*/ 44 h 72"/>
                    <a:gd name="T26" fmla="*/ 9 w 70"/>
                    <a:gd name="T27" fmla="*/ 42 h 72"/>
                    <a:gd name="T28" fmla="*/ 9 w 70"/>
                    <a:gd name="T29" fmla="*/ 40 h 72"/>
                    <a:gd name="T30" fmla="*/ 10 w 70"/>
                    <a:gd name="T31" fmla="*/ 38 h 72"/>
                    <a:gd name="T32" fmla="*/ 11 w 70"/>
                    <a:gd name="T33" fmla="*/ 36 h 72"/>
                    <a:gd name="T34" fmla="*/ 13 w 70"/>
                    <a:gd name="T35" fmla="*/ 34 h 72"/>
                    <a:gd name="T36" fmla="*/ 14 w 70"/>
                    <a:gd name="T37" fmla="*/ 32 h 72"/>
                    <a:gd name="T38" fmla="*/ 16 w 70"/>
                    <a:gd name="T39" fmla="*/ 31 h 72"/>
                    <a:gd name="T40" fmla="*/ 18 w 70"/>
                    <a:gd name="T41" fmla="*/ 30 h 72"/>
                    <a:gd name="T42" fmla="*/ 20 w 70"/>
                    <a:gd name="T43" fmla="*/ 29 h 72"/>
                    <a:gd name="T44" fmla="*/ 22 w 70"/>
                    <a:gd name="T45" fmla="*/ 30 h 72"/>
                    <a:gd name="T46" fmla="*/ 24 w 70"/>
                    <a:gd name="T47" fmla="*/ 30 h 72"/>
                    <a:gd name="T48" fmla="*/ 27 w 70"/>
                    <a:gd name="T49" fmla="*/ 31 h 72"/>
                    <a:gd name="T50" fmla="*/ 29 w 70"/>
                    <a:gd name="T51" fmla="*/ 32 h 72"/>
                    <a:gd name="T52" fmla="*/ 31 w 70"/>
                    <a:gd name="T53" fmla="*/ 33 h 72"/>
                    <a:gd name="T54" fmla="*/ 34 w 70"/>
                    <a:gd name="T55" fmla="*/ 34 h 72"/>
                    <a:gd name="T56" fmla="*/ 36 w 70"/>
                    <a:gd name="T57" fmla="*/ 36 h 72"/>
                    <a:gd name="T58" fmla="*/ 37 w 70"/>
                    <a:gd name="T59" fmla="*/ 38 h 72"/>
                    <a:gd name="T60" fmla="*/ 39 w 70"/>
                    <a:gd name="T61" fmla="*/ 41 h 72"/>
                    <a:gd name="T62" fmla="*/ 41 w 70"/>
                    <a:gd name="T63" fmla="*/ 43 h 72"/>
                    <a:gd name="T64" fmla="*/ 42 w 70"/>
                    <a:gd name="T65" fmla="*/ 43 h 72"/>
                    <a:gd name="T66" fmla="*/ 44 w 70"/>
                    <a:gd name="T67" fmla="*/ 40 h 72"/>
                    <a:gd name="T68" fmla="*/ 46 w 70"/>
                    <a:gd name="T69" fmla="*/ 37 h 72"/>
                    <a:gd name="T70" fmla="*/ 47 w 70"/>
                    <a:gd name="T71" fmla="*/ 34 h 72"/>
                    <a:gd name="T72" fmla="*/ 49 w 70"/>
                    <a:gd name="T73" fmla="*/ 32 h 72"/>
                    <a:gd name="T74" fmla="*/ 51 w 70"/>
                    <a:gd name="T75" fmla="*/ 29 h 72"/>
                    <a:gd name="T76" fmla="*/ 52 w 70"/>
                    <a:gd name="T77" fmla="*/ 26 h 72"/>
                    <a:gd name="T78" fmla="*/ 54 w 70"/>
                    <a:gd name="T79" fmla="*/ 23 h 72"/>
                    <a:gd name="T80" fmla="*/ 56 w 70"/>
                    <a:gd name="T81" fmla="*/ 20 h 72"/>
                    <a:gd name="T82" fmla="*/ 58 w 70"/>
                    <a:gd name="T83" fmla="*/ 18 h 72"/>
                    <a:gd name="T84" fmla="*/ 60 w 70"/>
                    <a:gd name="T85" fmla="*/ 15 h 72"/>
                    <a:gd name="T86" fmla="*/ 61 w 70"/>
                    <a:gd name="T87" fmla="*/ 12 h 72"/>
                    <a:gd name="T88" fmla="*/ 63 w 70"/>
                    <a:gd name="T89" fmla="*/ 9 h 72"/>
                    <a:gd name="T90" fmla="*/ 65 w 70"/>
                    <a:gd name="T91" fmla="*/ 6 h 72"/>
                    <a:gd name="T92" fmla="*/ 66 w 70"/>
                    <a:gd name="T93" fmla="*/ 4 h 72"/>
                    <a:gd name="T94" fmla="*/ 67 w 70"/>
                    <a:gd name="T95" fmla="*/ 1 h 72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70"/>
                    <a:gd name="T145" fmla="*/ 0 h 72"/>
                    <a:gd name="T146" fmla="*/ 70 w 70"/>
                    <a:gd name="T147" fmla="*/ 72 h 72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70" h="72">
                      <a:moveTo>
                        <a:pt x="0" y="71"/>
                      </a:moveTo>
                      <a:lnTo>
                        <a:pt x="0" y="69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1" y="66"/>
                      </a:lnTo>
                      <a:lnTo>
                        <a:pt x="1" y="65"/>
                      </a:lnTo>
                      <a:lnTo>
                        <a:pt x="1" y="64"/>
                      </a:lnTo>
                      <a:lnTo>
                        <a:pt x="1" y="63"/>
                      </a:lnTo>
                      <a:lnTo>
                        <a:pt x="2" y="61"/>
                      </a:lnTo>
                      <a:lnTo>
                        <a:pt x="3" y="60"/>
                      </a:lnTo>
                      <a:lnTo>
                        <a:pt x="3" y="59"/>
                      </a:lnTo>
                      <a:lnTo>
                        <a:pt x="3" y="58"/>
                      </a:lnTo>
                      <a:lnTo>
                        <a:pt x="4" y="57"/>
                      </a:lnTo>
                      <a:lnTo>
                        <a:pt x="4" y="55"/>
                      </a:lnTo>
                      <a:lnTo>
                        <a:pt x="4" y="54"/>
                      </a:lnTo>
                      <a:lnTo>
                        <a:pt x="5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8" y="45"/>
                      </a:lnTo>
                      <a:lnTo>
                        <a:pt x="8" y="44"/>
                      </a:lnTo>
                      <a:lnTo>
                        <a:pt x="8" y="43"/>
                      </a:lnTo>
                      <a:lnTo>
                        <a:pt x="9" y="42"/>
                      </a:lnTo>
                      <a:lnTo>
                        <a:pt x="9" y="41"/>
                      </a:lnTo>
                      <a:lnTo>
                        <a:pt x="9" y="40"/>
                      </a:lnTo>
                      <a:lnTo>
                        <a:pt x="10" y="39"/>
                      </a:lnTo>
                      <a:lnTo>
                        <a:pt x="10" y="38"/>
                      </a:lnTo>
                      <a:lnTo>
                        <a:pt x="11" y="37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3" y="33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6" y="31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20" y="29"/>
                      </a:lnTo>
                      <a:lnTo>
                        <a:pt x="21" y="29"/>
                      </a:lnTo>
                      <a:lnTo>
                        <a:pt x="22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6" y="30"/>
                      </a:lnTo>
                      <a:lnTo>
                        <a:pt x="27" y="31"/>
                      </a:lnTo>
                      <a:lnTo>
                        <a:pt x="28" y="32"/>
                      </a:lnTo>
                      <a:lnTo>
                        <a:pt x="29" y="32"/>
                      </a:lnTo>
                      <a:lnTo>
                        <a:pt x="31" y="32"/>
                      </a:lnTo>
                      <a:lnTo>
                        <a:pt x="31" y="33"/>
                      </a:lnTo>
                      <a:lnTo>
                        <a:pt x="32" y="34"/>
                      </a:lnTo>
                      <a:lnTo>
                        <a:pt x="34" y="34"/>
                      </a:lnTo>
                      <a:lnTo>
                        <a:pt x="34" y="36"/>
                      </a:lnTo>
                      <a:lnTo>
                        <a:pt x="36" y="36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9"/>
                      </a:lnTo>
                      <a:lnTo>
                        <a:pt x="39" y="41"/>
                      </a:lnTo>
                      <a:lnTo>
                        <a:pt x="40" y="42"/>
                      </a:lnTo>
                      <a:lnTo>
                        <a:pt x="41" y="43"/>
                      </a:lnTo>
                      <a:lnTo>
                        <a:pt x="41" y="44"/>
                      </a:lnTo>
                      <a:lnTo>
                        <a:pt x="42" y="43"/>
                      </a:lnTo>
                      <a:lnTo>
                        <a:pt x="43" y="41"/>
                      </a:lnTo>
                      <a:lnTo>
                        <a:pt x="44" y="40"/>
                      </a:lnTo>
                      <a:lnTo>
                        <a:pt x="45" y="38"/>
                      </a:lnTo>
                      <a:lnTo>
                        <a:pt x="46" y="37"/>
                      </a:lnTo>
                      <a:lnTo>
                        <a:pt x="46" y="36"/>
                      </a:lnTo>
                      <a:lnTo>
                        <a:pt x="47" y="34"/>
                      </a:lnTo>
                      <a:lnTo>
                        <a:pt x="48" y="33"/>
                      </a:lnTo>
                      <a:lnTo>
                        <a:pt x="49" y="32"/>
                      </a:lnTo>
                      <a:lnTo>
                        <a:pt x="50" y="30"/>
                      </a:lnTo>
                      <a:lnTo>
                        <a:pt x="51" y="29"/>
                      </a:lnTo>
                      <a:lnTo>
                        <a:pt x="52" y="27"/>
                      </a:lnTo>
                      <a:lnTo>
                        <a:pt x="52" y="26"/>
                      </a:lnTo>
                      <a:lnTo>
                        <a:pt x="54" y="25"/>
                      </a:lnTo>
                      <a:lnTo>
                        <a:pt x="54" y="23"/>
                      </a:lnTo>
                      <a:lnTo>
                        <a:pt x="55" y="22"/>
                      </a:lnTo>
                      <a:lnTo>
                        <a:pt x="56" y="20"/>
                      </a:lnTo>
                      <a:lnTo>
                        <a:pt x="57" y="19"/>
                      </a:lnTo>
                      <a:lnTo>
                        <a:pt x="58" y="18"/>
                      </a:lnTo>
                      <a:lnTo>
                        <a:pt x="59" y="16"/>
                      </a:lnTo>
                      <a:lnTo>
                        <a:pt x="60" y="15"/>
                      </a:lnTo>
                      <a:lnTo>
                        <a:pt x="60" y="13"/>
                      </a:lnTo>
                      <a:lnTo>
                        <a:pt x="61" y="12"/>
                      </a:lnTo>
                      <a:lnTo>
                        <a:pt x="62" y="11"/>
                      </a:lnTo>
                      <a:lnTo>
                        <a:pt x="63" y="9"/>
                      </a:lnTo>
                      <a:lnTo>
                        <a:pt x="64" y="8"/>
                      </a:lnTo>
                      <a:lnTo>
                        <a:pt x="65" y="6"/>
                      </a:lnTo>
                      <a:lnTo>
                        <a:pt x="65" y="5"/>
                      </a:lnTo>
                      <a:lnTo>
                        <a:pt x="66" y="4"/>
                      </a:lnTo>
                      <a:lnTo>
                        <a:pt x="67" y="2"/>
                      </a:lnTo>
                      <a:lnTo>
                        <a:pt x="67" y="1"/>
                      </a:lnTo>
                      <a:lnTo>
                        <a:pt x="69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6" name="Freeform 409"/>
                <p:cNvSpPr>
                  <a:spLocks/>
                </p:cNvSpPr>
                <p:nvPr/>
              </p:nvSpPr>
              <p:spPr bwMode="auto">
                <a:xfrm>
                  <a:off x="5338" y="2188"/>
                  <a:ext cx="24" cy="34"/>
                </a:xfrm>
                <a:custGeom>
                  <a:avLst/>
                  <a:gdLst>
                    <a:gd name="T0" fmla="*/ 0 w 24"/>
                    <a:gd name="T1" fmla="*/ 0 h 34"/>
                    <a:gd name="T2" fmla="*/ 0 w 24"/>
                    <a:gd name="T3" fmla="*/ 0 h 34"/>
                    <a:gd name="T4" fmla="*/ 1 w 24"/>
                    <a:gd name="T5" fmla="*/ 1 h 34"/>
                    <a:gd name="T6" fmla="*/ 1 w 24"/>
                    <a:gd name="T7" fmla="*/ 2 h 34"/>
                    <a:gd name="T8" fmla="*/ 2 w 24"/>
                    <a:gd name="T9" fmla="*/ 3 h 34"/>
                    <a:gd name="T10" fmla="*/ 3 w 24"/>
                    <a:gd name="T11" fmla="*/ 4 h 34"/>
                    <a:gd name="T12" fmla="*/ 4 w 24"/>
                    <a:gd name="T13" fmla="*/ 5 h 34"/>
                    <a:gd name="T14" fmla="*/ 4 w 24"/>
                    <a:gd name="T15" fmla="*/ 7 h 34"/>
                    <a:gd name="T16" fmla="*/ 5 w 24"/>
                    <a:gd name="T17" fmla="*/ 7 h 34"/>
                    <a:gd name="T18" fmla="*/ 6 w 24"/>
                    <a:gd name="T19" fmla="*/ 9 h 34"/>
                    <a:gd name="T20" fmla="*/ 6 w 24"/>
                    <a:gd name="T21" fmla="*/ 9 h 34"/>
                    <a:gd name="T22" fmla="*/ 8 w 24"/>
                    <a:gd name="T23" fmla="*/ 11 h 34"/>
                    <a:gd name="T24" fmla="*/ 8 w 24"/>
                    <a:gd name="T25" fmla="*/ 11 h 34"/>
                    <a:gd name="T26" fmla="*/ 9 w 24"/>
                    <a:gd name="T27" fmla="*/ 12 h 34"/>
                    <a:gd name="T28" fmla="*/ 9 w 24"/>
                    <a:gd name="T29" fmla="*/ 14 h 34"/>
                    <a:gd name="T30" fmla="*/ 10 w 24"/>
                    <a:gd name="T31" fmla="*/ 14 h 34"/>
                    <a:gd name="T32" fmla="*/ 11 w 24"/>
                    <a:gd name="T33" fmla="*/ 16 h 34"/>
                    <a:gd name="T34" fmla="*/ 12 w 24"/>
                    <a:gd name="T35" fmla="*/ 16 h 34"/>
                    <a:gd name="T36" fmla="*/ 13 w 24"/>
                    <a:gd name="T37" fmla="*/ 18 h 34"/>
                    <a:gd name="T38" fmla="*/ 13 w 24"/>
                    <a:gd name="T39" fmla="*/ 18 h 34"/>
                    <a:gd name="T40" fmla="*/ 14 w 24"/>
                    <a:gd name="T41" fmla="*/ 20 h 34"/>
                    <a:gd name="T42" fmla="*/ 14 w 24"/>
                    <a:gd name="T43" fmla="*/ 21 h 34"/>
                    <a:gd name="T44" fmla="*/ 15 w 24"/>
                    <a:gd name="T45" fmla="*/ 22 h 34"/>
                    <a:gd name="T46" fmla="*/ 16 w 24"/>
                    <a:gd name="T47" fmla="*/ 23 h 34"/>
                    <a:gd name="T48" fmla="*/ 17 w 24"/>
                    <a:gd name="T49" fmla="*/ 23 h 34"/>
                    <a:gd name="T50" fmla="*/ 18 w 24"/>
                    <a:gd name="T51" fmla="*/ 25 h 34"/>
                    <a:gd name="T52" fmla="*/ 18 w 24"/>
                    <a:gd name="T53" fmla="*/ 25 h 34"/>
                    <a:gd name="T54" fmla="*/ 19 w 24"/>
                    <a:gd name="T55" fmla="*/ 27 h 34"/>
                    <a:gd name="T56" fmla="*/ 19 w 24"/>
                    <a:gd name="T57" fmla="*/ 28 h 34"/>
                    <a:gd name="T58" fmla="*/ 20 w 24"/>
                    <a:gd name="T59" fmla="*/ 29 h 34"/>
                    <a:gd name="T60" fmla="*/ 21 w 24"/>
                    <a:gd name="T61" fmla="*/ 30 h 34"/>
                    <a:gd name="T62" fmla="*/ 21 w 24"/>
                    <a:gd name="T63" fmla="*/ 31 h 34"/>
                    <a:gd name="T64" fmla="*/ 23 w 24"/>
                    <a:gd name="T65" fmla="*/ 33 h 3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4"/>
                    <a:gd name="T100" fmla="*/ 0 h 34"/>
                    <a:gd name="T101" fmla="*/ 24 w 24"/>
                    <a:gd name="T102" fmla="*/ 34 h 3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4" h="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4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6" y="9"/>
                      </a:lnTo>
                      <a:lnTo>
                        <a:pt x="8" y="11"/>
                      </a:lnTo>
                      <a:lnTo>
                        <a:pt x="9" y="12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8"/>
                      </a:lnTo>
                      <a:lnTo>
                        <a:pt x="14" y="20"/>
                      </a:lnTo>
                      <a:lnTo>
                        <a:pt x="14" y="21"/>
                      </a:lnTo>
                      <a:lnTo>
                        <a:pt x="15" y="22"/>
                      </a:lnTo>
                      <a:lnTo>
                        <a:pt x="16" y="23"/>
                      </a:lnTo>
                      <a:lnTo>
                        <a:pt x="17" y="23"/>
                      </a:lnTo>
                      <a:lnTo>
                        <a:pt x="18" y="25"/>
                      </a:lnTo>
                      <a:lnTo>
                        <a:pt x="19" y="27"/>
                      </a:lnTo>
                      <a:lnTo>
                        <a:pt x="19" y="28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1" y="31"/>
                      </a:lnTo>
                      <a:lnTo>
                        <a:pt x="23" y="3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7" name="Freeform 410"/>
                <p:cNvSpPr>
                  <a:spLocks/>
                </p:cNvSpPr>
                <p:nvPr/>
              </p:nvSpPr>
              <p:spPr bwMode="auto">
                <a:xfrm>
                  <a:off x="5270" y="2114"/>
                  <a:ext cx="74" cy="271"/>
                </a:xfrm>
                <a:custGeom>
                  <a:avLst/>
                  <a:gdLst>
                    <a:gd name="T0" fmla="*/ 73 w 74"/>
                    <a:gd name="T1" fmla="*/ 0 h 271"/>
                    <a:gd name="T2" fmla="*/ 69 w 74"/>
                    <a:gd name="T3" fmla="*/ 7 h 271"/>
                    <a:gd name="T4" fmla="*/ 65 w 74"/>
                    <a:gd name="T5" fmla="*/ 15 h 271"/>
                    <a:gd name="T6" fmla="*/ 62 w 74"/>
                    <a:gd name="T7" fmla="*/ 23 h 271"/>
                    <a:gd name="T8" fmla="*/ 59 w 74"/>
                    <a:gd name="T9" fmla="*/ 31 h 271"/>
                    <a:gd name="T10" fmla="*/ 56 w 74"/>
                    <a:gd name="T11" fmla="*/ 39 h 271"/>
                    <a:gd name="T12" fmla="*/ 53 w 74"/>
                    <a:gd name="T13" fmla="*/ 48 h 271"/>
                    <a:gd name="T14" fmla="*/ 49 w 74"/>
                    <a:gd name="T15" fmla="*/ 55 h 271"/>
                    <a:gd name="T16" fmla="*/ 47 w 74"/>
                    <a:gd name="T17" fmla="*/ 64 h 271"/>
                    <a:gd name="T18" fmla="*/ 44 w 74"/>
                    <a:gd name="T19" fmla="*/ 72 h 271"/>
                    <a:gd name="T20" fmla="*/ 41 w 74"/>
                    <a:gd name="T21" fmla="*/ 81 h 271"/>
                    <a:gd name="T22" fmla="*/ 38 w 74"/>
                    <a:gd name="T23" fmla="*/ 89 h 271"/>
                    <a:gd name="T24" fmla="*/ 36 w 74"/>
                    <a:gd name="T25" fmla="*/ 97 h 271"/>
                    <a:gd name="T26" fmla="*/ 33 w 74"/>
                    <a:gd name="T27" fmla="*/ 106 h 271"/>
                    <a:gd name="T28" fmla="*/ 31 w 74"/>
                    <a:gd name="T29" fmla="*/ 114 h 271"/>
                    <a:gd name="T30" fmla="*/ 29 w 74"/>
                    <a:gd name="T31" fmla="*/ 123 h 271"/>
                    <a:gd name="T32" fmla="*/ 26 w 74"/>
                    <a:gd name="T33" fmla="*/ 131 h 271"/>
                    <a:gd name="T34" fmla="*/ 24 w 74"/>
                    <a:gd name="T35" fmla="*/ 139 h 271"/>
                    <a:gd name="T36" fmla="*/ 22 w 74"/>
                    <a:gd name="T37" fmla="*/ 148 h 271"/>
                    <a:gd name="T38" fmla="*/ 20 w 74"/>
                    <a:gd name="T39" fmla="*/ 156 h 271"/>
                    <a:gd name="T40" fmla="*/ 18 w 74"/>
                    <a:gd name="T41" fmla="*/ 165 h 271"/>
                    <a:gd name="T42" fmla="*/ 16 w 74"/>
                    <a:gd name="T43" fmla="*/ 174 h 271"/>
                    <a:gd name="T44" fmla="*/ 14 w 74"/>
                    <a:gd name="T45" fmla="*/ 182 h 271"/>
                    <a:gd name="T46" fmla="*/ 12 w 74"/>
                    <a:gd name="T47" fmla="*/ 191 h 271"/>
                    <a:gd name="T48" fmla="*/ 11 w 74"/>
                    <a:gd name="T49" fmla="*/ 200 h 271"/>
                    <a:gd name="T50" fmla="*/ 9 w 74"/>
                    <a:gd name="T51" fmla="*/ 208 h 271"/>
                    <a:gd name="T52" fmla="*/ 7 w 74"/>
                    <a:gd name="T53" fmla="*/ 217 h 271"/>
                    <a:gd name="T54" fmla="*/ 6 w 74"/>
                    <a:gd name="T55" fmla="*/ 225 h 271"/>
                    <a:gd name="T56" fmla="*/ 4 w 74"/>
                    <a:gd name="T57" fmla="*/ 234 h 271"/>
                    <a:gd name="T58" fmla="*/ 3 w 74"/>
                    <a:gd name="T59" fmla="*/ 243 h 271"/>
                    <a:gd name="T60" fmla="*/ 2 w 74"/>
                    <a:gd name="T61" fmla="*/ 252 h 271"/>
                    <a:gd name="T62" fmla="*/ 0 w 74"/>
                    <a:gd name="T63" fmla="*/ 260 h 271"/>
                    <a:gd name="T64" fmla="*/ 0 w 74"/>
                    <a:gd name="T65" fmla="*/ 270 h 2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"/>
                    <a:gd name="T100" fmla="*/ 0 h 271"/>
                    <a:gd name="T101" fmla="*/ 74 w 74"/>
                    <a:gd name="T102" fmla="*/ 271 h 2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" h="271">
                      <a:moveTo>
                        <a:pt x="73" y="0"/>
                      </a:moveTo>
                      <a:lnTo>
                        <a:pt x="69" y="7"/>
                      </a:lnTo>
                      <a:lnTo>
                        <a:pt x="65" y="15"/>
                      </a:lnTo>
                      <a:lnTo>
                        <a:pt x="62" y="23"/>
                      </a:lnTo>
                      <a:lnTo>
                        <a:pt x="59" y="31"/>
                      </a:lnTo>
                      <a:lnTo>
                        <a:pt x="56" y="39"/>
                      </a:lnTo>
                      <a:lnTo>
                        <a:pt x="53" y="48"/>
                      </a:lnTo>
                      <a:lnTo>
                        <a:pt x="49" y="55"/>
                      </a:lnTo>
                      <a:lnTo>
                        <a:pt x="47" y="64"/>
                      </a:lnTo>
                      <a:lnTo>
                        <a:pt x="44" y="72"/>
                      </a:lnTo>
                      <a:lnTo>
                        <a:pt x="41" y="81"/>
                      </a:lnTo>
                      <a:lnTo>
                        <a:pt x="38" y="89"/>
                      </a:lnTo>
                      <a:lnTo>
                        <a:pt x="36" y="97"/>
                      </a:lnTo>
                      <a:lnTo>
                        <a:pt x="33" y="106"/>
                      </a:lnTo>
                      <a:lnTo>
                        <a:pt x="31" y="114"/>
                      </a:lnTo>
                      <a:lnTo>
                        <a:pt x="29" y="123"/>
                      </a:lnTo>
                      <a:lnTo>
                        <a:pt x="26" y="131"/>
                      </a:lnTo>
                      <a:lnTo>
                        <a:pt x="24" y="139"/>
                      </a:lnTo>
                      <a:lnTo>
                        <a:pt x="22" y="148"/>
                      </a:lnTo>
                      <a:lnTo>
                        <a:pt x="20" y="156"/>
                      </a:lnTo>
                      <a:lnTo>
                        <a:pt x="18" y="165"/>
                      </a:lnTo>
                      <a:lnTo>
                        <a:pt x="16" y="174"/>
                      </a:lnTo>
                      <a:lnTo>
                        <a:pt x="14" y="182"/>
                      </a:lnTo>
                      <a:lnTo>
                        <a:pt x="12" y="191"/>
                      </a:lnTo>
                      <a:lnTo>
                        <a:pt x="11" y="200"/>
                      </a:lnTo>
                      <a:lnTo>
                        <a:pt x="9" y="208"/>
                      </a:lnTo>
                      <a:lnTo>
                        <a:pt x="7" y="217"/>
                      </a:lnTo>
                      <a:lnTo>
                        <a:pt x="6" y="225"/>
                      </a:lnTo>
                      <a:lnTo>
                        <a:pt x="4" y="234"/>
                      </a:lnTo>
                      <a:lnTo>
                        <a:pt x="3" y="243"/>
                      </a:lnTo>
                      <a:lnTo>
                        <a:pt x="2" y="252"/>
                      </a:lnTo>
                      <a:lnTo>
                        <a:pt x="0" y="260"/>
                      </a:lnTo>
                      <a:lnTo>
                        <a:pt x="0" y="27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8" name="Freeform 411"/>
                <p:cNvSpPr>
                  <a:spLocks/>
                </p:cNvSpPr>
                <p:nvPr/>
              </p:nvSpPr>
              <p:spPr bwMode="auto">
                <a:xfrm>
                  <a:off x="5223" y="2382"/>
                  <a:ext cx="46" cy="17"/>
                </a:xfrm>
                <a:custGeom>
                  <a:avLst/>
                  <a:gdLst>
                    <a:gd name="T0" fmla="*/ 45 w 46"/>
                    <a:gd name="T1" fmla="*/ 16 h 17"/>
                    <a:gd name="T2" fmla="*/ 43 w 46"/>
                    <a:gd name="T3" fmla="*/ 15 h 17"/>
                    <a:gd name="T4" fmla="*/ 41 w 46"/>
                    <a:gd name="T5" fmla="*/ 15 h 17"/>
                    <a:gd name="T6" fmla="*/ 40 w 46"/>
                    <a:gd name="T7" fmla="*/ 14 h 17"/>
                    <a:gd name="T8" fmla="*/ 39 w 46"/>
                    <a:gd name="T9" fmla="*/ 13 h 17"/>
                    <a:gd name="T10" fmla="*/ 37 w 46"/>
                    <a:gd name="T11" fmla="*/ 12 h 17"/>
                    <a:gd name="T12" fmla="*/ 36 w 46"/>
                    <a:gd name="T13" fmla="*/ 12 h 17"/>
                    <a:gd name="T14" fmla="*/ 35 w 46"/>
                    <a:gd name="T15" fmla="*/ 11 h 17"/>
                    <a:gd name="T16" fmla="*/ 33 w 46"/>
                    <a:gd name="T17" fmla="*/ 10 h 17"/>
                    <a:gd name="T18" fmla="*/ 31 w 46"/>
                    <a:gd name="T19" fmla="*/ 9 h 17"/>
                    <a:gd name="T20" fmla="*/ 30 w 46"/>
                    <a:gd name="T21" fmla="*/ 8 h 17"/>
                    <a:gd name="T22" fmla="*/ 29 w 46"/>
                    <a:gd name="T23" fmla="*/ 7 h 17"/>
                    <a:gd name="T24" fmla="*/ 28 w 46"/>
                    <a:gd name="T25" fmla="*/ 6 h 17"/>
                    <a:gd name="T26" fmla="*/ 26 w 46"/>
                    <a:gd name="T27" fmla="*/ 5 h 17"/>
                    <a:gd name="T28" fmla="*/ 25 w 46"/>
                    <a:gd name="T29" fmla="*/ 4 h 17"/>
                    <a:gd name="T30" fmla="*/ 23 w 46"/>
                    <a:gd name="T31" fmla="*/ 3 h 17"/>
                    <a:gd name="T32" fmla="*/ 22 w 46"/>
                    <a:gd name="T33" fmla="*/ 3 h 17"/>
                    <a:gd name="T34" fmla="*/ 20 w 46"/>
                    <a:gd name="T35" fmla="*/ 2 h 17"/>
                    <a:gd name="T36" fmla="*/ 19 w 46"/>
                    <a:gd name="T37" fmla="*/ 1 h 17"/>
                    <a:gd name="T38" fmla="*/ 18 w 46"/>
                    <a:gd name="T39" fmla="*/ 0 h 17"/>
                    <a:gd name="T40" fmla="*/ 16 w 46"/>
                    <a:gd name="T41" fmla="*/ 0 h 17"/>
                    <a:gd name="T42" fmla="*/ 15 w 46"/>
                    <a:gd name="T43" fmla="*/ 0 h 17"/>
                    <a:gd name="T44" fmla="*/ 13 w 46"/>
                    <a:gd name="T45" fmla="*/ 0 h 17"/>
                    <a:gd name="T46" fmla="*/ 12 w 46"/>
                    <a:gd name="T47" fmla="*/ 0 h 17"/>
                    <a:gd name="T48" fmla="*/ 11 w 46"/>
                    <a:gd name="T49" fmla="*/ 0 h 17"/>
                    <a:gd name="T50" fmla="*/ 9 w 46"/>
                    <a:gd name="T51" fmla="*/ 0 h 17"/>
                    <a:gd name="T52" fmla="*/ 8 w 46"/>
                    <a:gd name="T53" fmla="*/ 0 h 17"/>
                    <a:gd name="T54" fmla="*/ 6 w 46"/>
                    <a:gd name="T55" fmla="*/ 0 h 17"/>
                    <a:gd name="T56" fmla="*/ 5 w 46"/>
                    <a:gd name="T57" fmla="*/ 0 h 17"/>
                    <a:gd name="T58" fmla="*/ 3 w 46"/>
                    <a:gd name="T59" fmla="*/ 1 h 17"/>
                    <a:gd name="T60" fmla="*/ 2 w 46"/>
                    <a:gd name="T61" fmla="*/ 2 h 17"/>
                    <a:gd name="T62" fmla="*/ 1 w 46"/>
                    <a:gd name="T63" fmla="*/ 3 h 17"/>
                    <a:gd name="T64" fmla="*/ 0 w 46"/>
                    <a:gd name="T65" fmla="*/ 4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6"/>
                    <a:gd name="T100" fmla="*/ 0 h 17"/>
                    <a:gd name="T101" fmla="*/ 46 w 4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6" h="17">
                      <a:moveTo>
                        <a:pt x="45" y="16"/>
                      </a:move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5" y="11"/>
                      </a:lnTo>
                      <a:lnTo>
                        <a:pt x="33" y="10"/>
                      </a:lnTo>
                      <a:lnTo>
                        <a:pt x="31" y="9"/>
                      </a:lnTo>
                      <a:lnTo>
                        <a:pt x="30" y="8"/>
                      </a:lnTo>
                      <a:lnTo>
                        <a:pt x="29" y="7"/>
                      </a:lnTo>
                      <a:lnTo>
                        <a:pt x="28" y="6"/>
                      </a:lnTo>
                      <a:lnTo>
                        <a:pt x="26" y="5"/>
                      </a:lnTo>
                      <a:lnTo>
                        <a:pt x="25" y="4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0" y="2"/>
                      </a:lnTo>
                      <a:lnTo>
                        <a:pt x="19" y="1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9" name="Freeform 412"/>
                <p:cNvSpPr>
                  <a:spLocks/>
                </p:cNvSpPr>
                <p:nvPr/>
              </p:nvSpPr>
              <p:spPr bwMode="auto">
                <a:xfrm>
                  <a:off x="5271" y="2387"/>
                  <a:ext cx="20" cy="48"/>
                </a:xfrm>
                <a:custGeom>
                  <a:avLst/>
                  <a:gdLst>
                    <a:gd name="T0" fmla="*/ 19 w 20"/>
                    <a:gd name="T1" fmla="*/ 47 h 48"/>
                    <a:gd name="T2" fmla="*/ 18 w 20"/>
                    <a:gd name="T3" fmla="*/ 44 h 48"/>
                    <a:gd name="T4" fmla="*/ 17 w 20"/>
                    <a:gd name="T5" fmla="*/ 43 h 48"/>
                    <a:gd name="T6" fmla="*/ 17 w 20"/>
                    <a:gd name="T7" fmla="*/ 42 h 48"/>
                    <a:gd name="T8" fmla="*/ 16 w 20"/>
                    <a:gd name="T9" fmla="*/ 40 h 48"/>
                    <a:gd name="T10" fmla="*/ 15 w 20"/>
                    <a:gd name="T11" fmla="*/ 39 h 48"/>
                    <a:gd name="T12" fmla="*/ 15 w 20"/>
                    <a:gd name="T13" fmla="*/ 37 h 48"/>
                    <a:gd name="T14" fmla="*/ 14 w 20"/>
                    <a:gd name="T15" fmla="*/ 35 h 48"/>
                    <a:gd name="T16" fmla="*/ 14 w 20"/>
                    <a:gd name="T17" fmla="*/ 34 h 48"/>
                    <a:gd name="T18" fmla="*/ 13 w 20"/>
                    <a:gd name="T19" fmla="*/ 32 h 48"/>
                    <a:gd name="T20" fmla="*/ 13 w 20"/>
                    <a:gd name="T21" fmla="*/ 31 h 48"/>
                    <a:gd name="T22" fmla="*/ 12 w 20"/>
                    <a:gd name="T23" fmla="*/ 30 h 48"/>
                    <a:gd name="T24" fmla="*/ 11 w 20"/>
                    <a:gd name="T25" fmla="*/ 28 h 48"/>
                    <a:gd name="T26" fmla="*/ 11 w 20"/>
                    <a:gd name="T27" fmla="*/ 27 h 48"/>
                    <a:gd name="T28" fmla="*/ 10 w 20"/>
                    <a:gd name="T29" fmla="*/ 25 h 48"/>
                    <a:gd name="T30" fmla="*/ 9 w 20"/>
                    <a:gd name="T31" fmla="*/ 24 h 48"/>
                    <a:gd name="T32" fmla="*/ 9 w 20"/>
                    <a:gd name="T33" fmla="*/ 23 h 48"/>
                    <a:gd name="T34" fmla="*/ 8 w 20"/>
                    <a:gd name="T35" fmla="*/ 21 h 48"/>
                    <a:gd name="T36" fmla="*/ 7 w 20"/>
                    <a:gd name="T37" fmla="*/ 20 h 48"/>
                    <a:gd name="T38" fmla="*/ 7 w 20"/>
                    <a:gd name="T39" fmla="*/ 18 h 48"/>
                    <a:gd name="T40" fmla="*/ 7 w 20"/>
                    <a:gd name="T41" fmla="*/ 17 h 48"/>
                    <a:gd name="T42" fmla="*/ 6 w 20"/>
                    <a:gd name="T43" fmla="*/ 16 h 48"/>
                    <a:gd name="T44" fmla="*/ 5 w 20"/>
                    <a:gd name="T45" fmla="*/ 14 h 48"/>
                    <a:gd name="T46" fmla="*/ 5 w 20"/>
                    <a:gd name="T47" fmla="*/ 13 h 48"/>
                    <a:gd name="T48" fmla="*/ 4 w 20"/>
                    <a:gd name="T49" fmla="*/ 11 h 48"/>
                    <a:gd name="T50" fmla="*/ 3 w 20"/>
                    <a:gd name="T51" fmla="*/ 10 h 48"/>
                    <a:gd name="T52" fmla="*/ 3 w 20"/>
                    <a:gd name="T53" fmla="*/ 9 h 48"/>
                    <a:gd name="T54" fmla="*/ 2 w 20"/>
                    <a:gd name="T55" fmla="*/ 7 h 48"/>
                    <a:gd name="T56" fmla="*/ 1 w 20"/>
                    <a:gd name="T57" fmla="*/ 5 h 48"/>
                    <a:gd name="T58" fmla="*/ 1 w 20"/>
                    <a:gd name="T59" fmla="*/ 4 h 48"/>
                    <a:gd name="T60" fmla="*/ 0 w 20"/>
                    <a:gd name="T61" fmla="*/ 2 h 48"/>
                    <a:gd name="T62" fmla="*/ 0 w 20"/>
                    <a:gd name="T63" fmla="*/ 1 h 48"/>
                    <a:gd name="T64" fmla="*/ 0 w 20"/>
                    <a:gd name="T65" fmla="*/ 0 h 4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48"/>
                    <a:gd name="T101" fmla="*/ 20 w 20"/>
                    <a:gd name="T102" fmla="*/ 48 h 4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48">
                      <a:moveTo>
                        <a:pt x="19" y="47"/>
                      </a:moveTo>
                      <a:lnTo>
                        <a:pt x="18" y="44"/>
                      </a:lnTo>
                      <a:lnTo>
                        <a:pt x="17" y="43"/>
                      </a:lnTo>
                      <a:lnTo>
                        <a:pt x="17" y="42"/>
                      </a:lnTo>
                      <a:lnTo>
                        <a:pt x="16" y="40"/>
                      </a:lnTo>
                      <a:lnTo>
                        <a:pt x="15" y="39"/>
                      </a:lnTo>
                      <a:lnTo>
                        <a:pt x="15" y="37"/>
                      </a:lnTo>
                      <a:lnTo>
                        <a:pt x="14" y="35"/>
                      </a:lnTo>
                      <a:lnTo>
                        <a:pt x="14" y="34"/>
                      </a:lnTo>
                      <a:lnTo>
                        <a:pt x="13" y="32"/>
                      </a:lnTo>
                      <a:lnTo>
                        <a:pt x="13" y="31"/>
                      </a:lnTo>
                      <a:lnTo>
                        <a:pt x="12" y="30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0" y="25"/>
                      </a:lnTo>
                      <a:lnTo>
                        <a:pt x="9" y="24"/>
                      </a:lnTo>
                      <a:lnTo>
                        <a:pt x="9" y="23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7" y="17"/>
                      </a:lnTo>
                      <a:lnTo>
                        <a:pt x="6" y="16"/>
                      </a:lnTo>
                      <a:lnTo>
                        <a:pt x="5" y="14"/>
                      </a:lnTo>
                      <a:lnTo>
                        <a:pt x="5" y="13"/>
                      </a:lnTo>
                      <a:lnTo>
                        <a:pt x="4" y="11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413"/>
              <p:cNvGrpSpPr>
                <a:grpSpLocks/>
              </p:cNvGrpSpPr>
              <p:nvPr/>
            </p:nvGrpSpPr>
            <p:grpSpPr bwMode="auto">
              <a:xfrm>
                <a:off x="937" y="2819"/>
                <a:ext cx="455" cy="351"/>
                <a:chOff x="505" y="2508"/>
                <a:chExt cx="386" cy="374"/>
              </a:xfrm>
            </p:grpSpPr>
            <p:pic>
              <p:nvPicPr>
                <p:cNvPr id="4297" name="Picture 414"/>
                <p:cNvPicPr>
                  <a:picLocks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05" y="2508"/>
                  <a:ext cx="386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4098" name="Object 415"/>
                <p:cNvGraphicFramePr>
                  <a:graphicFrameLocks/>
                </p:cNvGraphicFramePr>
                <p:nvPr/>
              </p:nvGraphicFramePr>
              <p:xfrm>
                <a:off x="522" y="2559"/>
                <a:ext cx="369" cy="319"/>
              </p:xfrm>
              <a:graphic>
                <a:graphicData uri="http://schemas.openxmlformats.org/presentationml/2006/ole">
                  <p:oleObj spid="_x0000_s1026" name="CorelDRAW 6.0" r:id="rId5" imgW="633240" imgH="564840" progId="CorelDRAW.Graphic.6">
                    <p:embed/>
                  </p:oleObj>
                </a:graphicData>
              </a:graphic>
            </p:graphicFrame>
          </p:grpSp>
          <p:pic>
            <p:nvPicPr>
              <p:cNvPr id="4133" name="Picture 416"/>
              <p:cNvPicPr>
                <a:picLocks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28" y="2435"/>
                <a:ext cx="464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34" name="Picture 417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712" y="1413"/>
                <a:ext cx="63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5" name="Group 418"/>
              <p:cNvGrpSpPr>
                <a:grpSpLocks/>
              </p:cNvGrpSpPr>
              <p:nvPr/>
            </p:nvGrpSpPr>
            <p:grpSpPr bwMode="auto">
              <a:xfrm>
                <a:off x="5432" y="1824"/>
                <a:ext cx="588" cy="606"/>
                <a:chOff x="4762" y="3108"/>
                <a:chExt cx="711" cy="690"/>
              </a:xfrm>
            </p:grpSpPr>
            <p:grpSp>
              <p:nvGrpSpPr>
                <p:cNvPr id="26" name="Group 419"/>
                <p:cNvGrpSpPr>
                  <a:grpSpLocks/>
                </p:cNvGrpSpPr>
                <p:nvPr/>
              </p:nvGrpSpPr>
              <p:grpSpPr bwMode="auto">
                <a:xfrm>
                  <a:off x="4939" y="3108"/>
                  <a:ext cx="534" cy="518"/>
                  <a:chOff x="4939" y="3108"/>
                  <a:chExt cx="534" cy="518"/>
                </a:xfrm>
              </p:grpSpPr>
              <p:grpSp>
                <p:nvGrpSpPr>
                  <p:cNvPr id="27" name="Group 420"/>
                  <p:cNvGrpSpPr>
                    <a:grpSpLocks/>
                  </p:cNvGrpSpPr>
                  <p:nvPr/>
                </p:nvGrpSpPr>
                <p:grpSpPr bwMode="auto">
                  <a:xfrm>
                    <a:off x="5001" y="3384"/>
                    <a:ext cx="388" cy="241"/>
                    <a:chOff x="5001" y="3384"/>
                    <a:chExt cx="388" cy="241"/>
                  </a:xfrm>
                </p:grpSpPr>
                <p:sp>
                  <p:nvSpPr>
                    <p:cNvPr id="4295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5001" y="3385"/>
                      <a:ext cx="388" cy="240"/>
                    </a:xfrm>
                    <a:custGeom>
                      <a:avLst/>
                      <a:gdLst>
                        <a:gd name="T0" fmla="*/ 0 w 388"/>
                        <a:gd name="T1" fmla="*/ 239 h 240"/>
                        <a:gd name="T2" fmla="*/ 0 w 388"/>
                        <a:gd name="T3" fmla="*/ 115 h 240"/>
                        <a:gd name="T4" fmla="*/ 5 w 388"/>
                        <a:gd name="T5" fmla="*/ 16 h 240"/>
                        <a:gd name="T6" fmla="*/ 201 w 388"/>
                        <a:gd name="T7" fmla="*/ 0 h 240"/>
                        <a:gd name="T8" fmla="*/ 380 w 388"/>
                        <a:gd name="T9" fmla="*/ 14 h 240"/>
                        <a:gd name="T10" fmla="*/ 381 w 388"/>
                        <a:gd name="T11" fmla="*/ 49 h 240"/>
                        <a:gd name="T12" fmla="*/ 387 w 388"/>
                        <a:gd name="T13" fmla="*/ 237 h 240"/>
                        <a:gd name="T14" fmla="*/ 347 w 388"/>
                        <a:gd name="T15" fmla="*/ 237 h 240"/>
                        <a:gd name="T16" fmla="*/ 347 w 388"/>
                        <a:gd name="T17" fmla="*/ 67 h 240"/>
                        <a:gd name="T18" fmla="*/ 270 w 388"/>
                        <a:gd name="T19" fmla="*/ 62 h 240"/>
                        <a:gd name="T20" fmla="*/ 36 w 388"/>
                        <a:gd name="T21" fmla="*/ 62 h 240"/>
                        <a:gd name="T22" fmla="*/ 32 w 388"/>
                        <a:gd name="T23" fmla="*/ 239 h 240"/>
                        <a:gd name="T24" fmla="*/ 0 w 388"/>
                        <a:gd name="T25" fmla="*/ 239 h 24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8"/>
                        <a:gd name="T40" fmla="*/ 0 h 240"/>
                        <a:gd name="T41" fmla="*/ 388 w 388"/>
                        <a:gd name="T42" fmla="*/ 240 h 240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8" h="240">
                          <a:moveTo>
                            <a:pt x="0" y="239"/>
                          </a:moveTo>
                          <a:lnTo>
                            <a:pt x="0" y="115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80" y="14"/>
                          </a:lnTo>
                          <a:lnTo>
                            <a:pt x="381" y="49"/>
                          </a:lnTo>
                          <a:lnTo>
                            <a:pt x="387" y="237"/>
                          </a:lnTo>
                          <a:lnTo>
                            <a:pt x="347" y="237"/>
                          </a:lnTo>
                          <a:lnTo>
                            <a:pt x="347" y="67"/>
                          </a:lnTo>
                          <a:lnTo>
                            <a:pt x="270" y="62"/>
                          </a:lnTo>
                          <a:lnTo>
                            <a:pt x="36" y="62"/>
                          </a:lnTo>
                          <a:lnTo>
                            <a:pt x="32" y="239"/>
                          </a:lnTo>
                          <a:lnTo>
                            <a:pt x="0" y="239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96" name="Freeform 422"/>
                    <p:cNvSpPr>
                      <a:spLocks/>
                    </p:cNvSpPr>
                    <p:nvPr/>
                  </p:nvSpPr>
                  <p:spPr bwMode="auto">
                    <a:xfrm>
                      <a:off x="5208" y="3384"/>
                      <a:ext cx="151" cy="61"/>
                    </a:xfrm>
                    <a:custGeom>
                      <a:avLst/>
                      <a:gdLst>
                        <a:gd name="T0" fmla="*/ 122 w 151"/>
                        <a:gd name="T1" fmla="*/ 11 h 61"/>
                        <a:gd name="T2" fmla="*/ 102 w 151"/>
                        <a:gd name="T3" fmla="*/ 9 h 61"/>
                        <a:gd name="T4" fmla="*/ 83 w 151"/>
                        <a:gd name="T5" fmla="*/ 0 h 61"/>
                        <a:gd name="T6" fmla="*/ 64 w 151"/>
                        <a:gd name="T7" fmla="*/ 14 h 61"/>
                        <a:gd name="T8" fmla="*/ 3 w 151"/>
                        <a:gd name="T9" fmla="*/ 41 h 61"/>
                        <a:gd name="T10" fmla="*/ 0 w 151"/>
                        <a:gd name="T11" fmla="*/ 51 h 61"/>
                        <a:gd name="T12" fmla="*/ 34 w 151"/>
                        <a:gd name="T13" fmla="*/ 60 h 61"/>
                        <a:gd name="T14" fmla="*/ 150 w 151"/>
                        <a:gd name="T15" fmla="*/ 18 h 61"/>
                        <a:gd name="T16" fmla="*/ 122 w 151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1"/>
                        <a:gd name="T28" fmla="*/ 0 h 61"/>
                        <a:gd name="T29" fmla="*/ 151 w 151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1" h="61">
                          <a:moveTo>
                            <a:pt x="122" y="11"/>
                          </a:moveTo>
                          <a:lnTo>
                            <a:pt x="102" y="9"/>
                          </a:lnTo>
                          <a:lnTo>
                            <a:pt x="83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4" y="60"/>
                          </a:lnTo>
                          <a:lnTo>
                            <a:pt x="150" y="18"/>
                          </a:lnTo>
                          <a:lnTo>
                            <a:pt x="122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4939" y="3196"/>
                    <a:ext cx="267" cy="360"/>
                    <a:chOff x="4939" y="3196"/>
                    <a:chExt cx="267" cy="360"/>
                  </a:xfrm>
                </p:grpSpPr>
                <p:grpSp>
                  <p:nvGrpSpPr>
                    <p:cNvPr id="29" name="Group 4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39" y="3196"/>
                      <a:ext cx="267" cy="275"/>
                      <a:chOff x="4939" y="3196"/>
                      <a:chExt cx="267" cy="275"/>
                    </a:xfrm>
                  </p:grpSpPr>
                  <p:sp>
                    <p:nvSpPr>
                      <p:cNvPr id="4293" name="Freeform 4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39" y="3196"/>
                        <a:ext cx="267" cy="275"/>
                      </a:xfrm>
                      <a:custGeom>
                        <a:avLst/>
                        <a:gdLst>
                          <a:gd name="T0" fmla="*/ 215 w 267"/>
                          <a:gd name="T1" fmla="*/ 55 h 275"/>
                          <a:gd name="T2" fmla="*/ 209 w 267"/>
                          <a:gd name="T3" fmla="*/ 36 h 275"/>
                          <a:gd name="T4" fmla="*/ 205 w 267"/>
                          <a:gd name="T5" fmla="*/ 24 h 275"/>
                          <a:gd name="T6" fmla="*/ 203 w 267"/>
                          <a:gd name="T7" fmla="*/ 20 h 275"/>
                          <a:gd name="T8" fmla="*/ 202 w 267"/>
                          <a:gd name="T9" fmla="*/ 17 h 275"/>
                          <a:gd name="T10" fmla="*/ 200 w 267"/>
                          <a:gd name="T11" fmla="*/ 16 h 275"/>
                          <a:gd name="T12" fmla="*/ 197 w 267"/>
                          <a:gd name="T13" fmla="*/ 15 h 275"/>
                          <a:gd name="T14" fmla="*/ 164 w 267"/>
                          <a:gd name="T15" fmla="*/ 8 h 275"/>
                          <a:gd name="T16" fmla="*/ 127 w 267"/>
                          <a:gd name="T17" fmla="*/ 2 h 275"/>
                          <a:gd name="T18" fmla="*/ 95 w 267"/>
                          <a:gd name="T19" fmla="*/ 0 h 275"/>
                          <a:gd name="T20" fmla="*/ 76 w 267"/>
                          <a:gd name="T21" fmla="*/ 0 h 275"/>
                          <a:gd name="T22" fmla="*/ 38 w 267"/>
                          <a:gd name="T23" fmla="*/ 1 h 275"/>
                          <a:gd name="T24" fmla="*/ 10 w 267"/>
                          <a:gd name="T25" fmla="*/ 3 h 275"/>
                          <a:gd name="T26" fmla="*/ 5 w 267"/>
                          <a:gd name="T27" fmla="*/ 3 h 275"/>
                          <a:gd name="T28" fmla="*/ 2 w 267"/>
                          <a:gd name="T29" fmla="*/ 5 h 275"/>
                          <a:gd name="T30" fmla="*/ 0 w 267"/>
                          <a:gd name="T31" fmla="*/ 6 h 275"/>
                          <a:gd name="T32" fmla="*/ 0 w 267"/>
                          <a:gd name="T33" fmla="*/ 8 h 275"/>
                          <a:gd name="T34" fmla="*/ 0 w 267"/>
                          <a:gd name="T35" fmla="*/ 10 h 275"/>
                          <a:gd name="T36" fmla="*/ 1 w 267"/>
                          <a:gd name="T37" fmla="*/ 17 h 275"/>
                          <a:gd name="T38" fmla="*/ 6 w 267"/>
                          <a:gd name="T39" fmla="*/ 43 h 275"/>
                          <a:gd name="T40" fmla="*/ 11 w 267"/>
                          <a:gd name="T41" fmla="*/ 61 h 275"/>
                          <a:gd name="T42" fmla="*/ 19 w 267"/>
                          <a:gd name="T43" fmla="*/ 102 h 275"/>
                          <a:gd name="T44" fmla="*/ 25 w 267"/>
                          <a:gd name="T45" fmla="*/ 128 h 275"/>
                          <a:gd name="T46" fmla="*/ 41 w 267"/>
                          <a:gd name="T47" fmla="*/ 187 h 275"/>
                          <a:gd name="T48" fmla="*/ 56 w 267"/>
                          <a:gd name="T49" fmla="*/ 236 h 275"/>
                          <a:gd name="T50" fmla="*/ 60 w 267"/>
                          <a:gd name="T51" fmla="*/ 245 h 275"/>
                          <a:gd name="T52" fmla="*/ 62 w 267"/>
                          <a:gd name="T53" fmla="*/ 250 h 275"/>
                          <a:gd name="T54" fmla="*/ 63 w 267"/>
                          <a:gd name="T55" fmla="*/ 255 h 275"/>
                          <a:gd name="T56" fmla="*/ 64 w 267"/>
                          <a:gd name="T57" fmla="*/ 258 h 275"/>
                          <a:gd name="T58" fmla="*/ 67 w 267"/>
                          <a:gd name="T59" fmla="*/ 261 h 275"/>
                          <a:gd name="T60" fmla="*/ 70 w 267"/>
                          <a:gd name="T61" fmla="*/ 263 h 275"/>
                          <a:gd name="T62" fmla="*/ 75 w 267"/>
                          <a:gd name="T63" fmla="*/ 264 h 275"/>
                          <a:gd name="T64" fmla="*/ 84 w 267"/>
                          <a:gd name="T65" fmla="*/ 265 h 275"/>
                          <a:gd name="T66" fmla="*/ 99 w 267"/>
                          <a:gd name="T67" fmla="*/ 265 h 275"/>
                          <a:gd name="T68" fmla="*/ 112 w 267"/>
                          <a:gd name="T69" fmla="*/ 266 h 275"/>
                          <a:gd name="T70" fmla="*/ 128 w 267"/>
                          <a:gd name="T71" fmla="*/ 268 h 275"/>
                          <a:gd name="T72" fmla="*/ 146 w 267"/>
                          <a:gd name="T73" fmla="*/ 272 h 275"/>
                          <a:gd name="T74" fmla="*/ 158 w 267"/>
                          <a:gd name="T75" fmla="*/ 274 h 275"/>
                          <a:gd name="T76" fmla="*/ 172 w 267"/>
                          <a:gd name="T77" fmla="*/ 274 h 275"/>
                          <a:gd name="T78" fmla="*/ 176 w 267"/>
                          <a:gd name="T79" fmla="*/ 272 h 275"/>
                          <a:gd name="T80" fmla="*/ 257 w 267"/>
                          <a:gd name="T81" fmla="*/ 217 h 275"/>
                          <a:gd name="T82" fmla="*/ 261 w 267"/>
                          <a:gd name="T83" fmla="*/ 213 h 275"/>
                          <a:gd name="T84" fmla="*/ 265 w 267"/>
                          <a:gd name="T85" fmla="*/ 210 h 275"/>
                          <a:gd name="T86" fmla="*/ 266 w 267"/>
                          <a:gd name="T87" fmla="*/ 205 h 275"/>
                          <a:gd name="T88" fmla="*/ 266 w 267"/>
                          <a:gd name="T89" fmla="*/ 201 h 275"/>
                          <a:gd name="T90" fmla="*/ 265 w 267"/>
                          <a:gd name="T91" fmla="*/ 196 h 275"/>
                          <a:gd name="T92" fmla="*/ 240 w 267"/>
                          <a:gd name="T93" fmla="*/ 129 h 275"/>
                          <a:gd name="T94" fmla="*/ 226 w 267"/>
                          <a:gd name="T95" fmla="*/ 86 h 275"/>
                          <a:gd name="T96" fmla="*/ 215 w 267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7"/>
                          <a:gd name="T148" fmla="*/ 0 h 275"/>
                          <a:gd name="T149" fmla="*/ 267 w 267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7" h="275">
                            <a:moveTo>
                              <a:pt x="215" y="55"/>
                            </a:moveTo>
                            <a:lnTo>
                              <a:pt x="209" y="36"/>
                            </a:lnTo>
                            <a:lnTo>
                              <a:pt x="205" y="24"/>
                            </a:lnTo>
                            <a:lnTo>
                              <a:pt x="203" y="20"/>
                            </a:lnTo>
                            <a:lnTo>
                              <a:pt x="202" y="17"/>
                            </a:lnTo>
                            <a:lnTo>
                              <a:pt x="200" y="16"/>
                            </a:lnTo>
                            <a:lnTo>
                              <a:pt x="197" y="15"/>
                            </a:lnTo>
                            <a:lnTo>
                              <a:pt x="164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6" y="0"/>
                            </a:lnTo>
                            <a:lnTo>
                              <a:pt x="38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2" y="250"/>
                            </a:lnTo>
                            <a:lnTo>
                              <a:pt x="63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5" y="264"/>
                            </a:lnTo>
                            <a:lnTo>
                              <a:pt x="84" y="265"/>
                            </a:lnTo>
                            <a:lnTo>
                              <a:pt x="99" y="265"/>
                            </a:lnTo>
                            <a:lnTo>
                              <a:pt x="112" y="266"/>
                            </a:lnTo>
                            <a:lnTo>
                              <a:pt x="128" y="268"/>
                            </a:lnTo>
                            <a:lnTo>
                              <a:pt x="146" y="272"/>
                            </a:lnTo>
                            <a:lnTo>
                              <a:pt x="158" y="274"/>
                            </a:lnTo>
                            <a:lnTo>
                              <a:pt x="172" y="274"/>
                            </a:lnTo>
                            <a:lnTo>
                              <a:pt x="176" y="272"/>
                            </a:lnTo>
                            <a:lnTo>
                              <a:pt x="257" y="217"/>
                            </a:lnTo>
                            <a:lnTo>
                              <a:pt x="261" y="213"/>
                            </a:lnTo>
                            <a:lnTo>
                              <a:pt x="265" y="210"/>
                            </a:lnTo>
                            <a:lnTo>
                              <a:pt x="266" y="205"/>
                            </a:lnTo>
                            <a:lnTo>
                              <a:pt x="266" y="201"/>
                            </a:lnTo>
                            <a:lnTo>
                              <a:pt x="265" y="196"/>
                            </a:lnTo>
                            <a:lnTo>
                              <a:pt x="240" y="129"/>
                            </a:lnTo>
                            <a:lnTo>
                              <a:pt x="226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94" name="Freeform 4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33" y="3223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30" name="Group 4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72" y="3440"/>
                      <a:ext cx="46" cy="116"/>
                      <a:chOff x="4972" y="3440"/>
                      <a:chExt cx="46" cy="116"/>
                    </a:xfrm>
                  </p:grpSpPr>
                  <p:sp>
                    <p:nvSpPr>
                      <p:cNvPr id="4291" name="Freeform 4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2" y="3441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92" name="Oval 42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5010" y="3440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31" name="Group 430"/>
                  <p:cNvGrpSpPr>
                    <a:grpSpLocks/>
                  </p:cNvGrpSpPr>
                  <p:nvPr/>
                </p:nvGrpSpPr>
                <p:grpSpPr bwMode="auto">
                  <a:xfrm>
                    <a:off x="5169" y="3108"/>
                    <a:ext cx="304" cy="518"/>
                    <a:chOff x="5169" y="3108"/>
                    <a:chExt cx="304" cy="518"/>
                  </a:xfrm>
                </p:grpSpPr>
                <p:sp>
                  <p:nvSpPr>
                    <p:cNvPr id="4283" name="Freeform 431"/>
                    <p:cNvSpPr>
                      <a:spLocks/>
                    </p:cNvSpPr>
                    <p:nvPr/>
                  </p:nvSpPr>
                  <p:spPr bwMode="auto">
                    <a:xfrm>
                      <a:off x="5295" y="3342"/>
                      <a:ext cx="178" cy="284"/>
                    </a:xfrm>
                    <a:custGeom>
                      <a:avLst/>
                      <a:gdLst>
                        <a:gd name="T0" fmla="*/ 0 w 178"/>
                        <a:gd name="T1" fmla="*/ 133 h 284"/>
                        <a:gd name="T2" fmla="*/ 50 w 178"/>
                        <a:gd name="T3" fmla="*/ 104 h 284"/>
                        <a:gd name="T4" fmla="*/ 105 w 178"/>
                        <a:gd name="T5" fmla="*/ 5 h 284"/>
                        <a:gd name="T6" fmla="*/ 108 w 178"/>
                        <a:gd name="T7" fmla="*/ 3 h 284"/>
                        <a:gd name="T8" fmla="*/ 112 w 178"/>
                        <a:gd name="T9" fmla="*/ 1 h 284"/>
                        <a:gd name="T10" fmla="*/ 116 w 178"/>
                        <a:gd name="T11" fmla="*/ 0 h 284"/>
                        <a:gd name="T12" fmla="*/ 122 w 178"/>
                        <a:gd name="T13" fmla="*/ 0 h 284"/>
                        <a:gd name="T14" fmla="*/ 127 w 178"/>
                        <a:gd name="T15" fmla="*/ 0 h 284"/>
                        <a:gd name="T16" fmla="*/ 133 w 178"/>
                        <a:gd name="T17" fmla="*/ 2 h 284"/>
                        <a:gd name="T18" fmla="*/ 139 w 178"/>
                        <a:gd name="T19" fmla="*/ 5 h 284"/>
                        <a:gd name="T20" fmla="*/ 146 w 178"/>
                        <a:gd name="T21" fmla="*/ 8 h 284"/>
                        <a:gd name="T22" fmla="*/ 152 w 178"/>
                        <a:gd name="T23" fmla="*/ 13 h 284"/>
                        <a:gd name="T24" fmla="*/ 158 w 178"/>
                        <a:gd name="T25" fmla="*/ 17 h 284"/>
                        <a:gd name="T26" fmla="*/ 162 w 178"/>
                        <a:gd name="T27" fmla="*/ 21 h 284"/>
                        <a:gd name="T28" fmla="*/ 166 w 178"/>
                        <a:gd name="T29" fmla="*/ 25 h 284"/>
                        <a:gd name="T30" fmla="*/ 171 w 178"/>
                        <a:gd name="T31" fmla="*/ 33 h 284"/>
                        <a:gd name="T32" fmla="*/ 174 w 178"/>
                        <a:gd name="T33" fmla="*/ 38 h 284"/>
                        <a:gd name="T34" fmla="*/ 176 w 178"/>
                        <a:gd name="T35" fmla="*/ 45 h 284"/>
                        <a:gd name="T36" fmla="*/ 177 w 178"/>
                        <a:gd name="T37" fmla="*/ 53 h 284"/>
                        <a:gd name="T38" fmla="*/ 177 w 178"/>
                        <a:gd name="T39" fmla="*/ 65 h 284"/>
                        <a:gd name="T40" fmla="*/ 175 w 178"/>
                        <a:gd name="T41" fmla="*/ 79 h 284"/>
                        <a:gd name="T42" fmla="*/ 172 w 178"/>
                        <a:gd name="T43" fmla="*/ 93 h 284"/>
                        <a:gd name="T44" fmla="*/ 167 w 178"/>
                        <a:gd name="T45" fmla="*/ 108 h 284"/>
                        <a:gd name="T46" fmla="*/ 163 w 178"/>
                        <a:gd name="T47" fmla="*/ 121 h 284"/>
                        <a:gd name="T48" fmla="*/ 159 w 178"/>
                        <a:gd name="T49" fmla="*/ 130 h 284"/>
                        <a:gd name="T50" fmla="*/ 152 w 178"/>
                        <a:gd name="T51" fmla="*/ 140 h 284"/>
                        <a:gd name="T52" fmla="*/ 148 w 178"/>
                        <a:gd name="T53" fmla="*/ 146 h 284"/>
                        <a:gd name="T54" fmla="*/ 142 w 178"/>
                        <a:gd name="T55" fmla="*/ 154 h 284"/>
                        <a:gd name="T56" fmla="*/ 137 w 178"/>
                        <a:gd name="T57" fmla="*/ 162 h 284"/>
                        <a:gd name="T58" fmla="*/ 131 w 178"/>
                        <a:gd name="T59" fmla="*/ 166 h 284"/>
                        <a:gd name="T60" fmla="*/ 107 w 178"/>
                        <a:gd name="T61" fmla="*/ 163 h 284"/>
                        <a:gd name="T62" fmla="*/ 89 w 178"/>
                        <a:gd name="T63" fmla="*/ 157 h 284"/>
                        <a:gd name="T64" fmla="*/ 78 w 178"/>
                        <a:gd name="T65" fmla="*/ 161 h 284"/>
                        <a:gd name="T66" fmla="*/ 52 w 178"/>
                        <a:gd name="T67" fmla="*/ 162 h 284"/>
                        <a:gd name="T68" fmla="*/ 21 w 178"/>
                        <a:gd name="T69" fmla="*/ 157 h 284"/>
                        <a:gd name="T70" fmla="*/ 16 w 178"/>
                        <a:gd name="T71" fmla="*/ 168 h 284"/>
                        <a:gd name="T72" fmla="*/ 16 w 178"/>
                        <a:gd name="T73" fmla="*/ 242 h 284"/>
                        <a:gd name="T74" fmla="*/ 17 w 178"/>
                        <a:gd name="T75" fmla="*/ 249 h 284"/>
                        <a:gd name="T76" fmla="*/ 18 w 178"/>
                        <a:gd name="T77" fmla="*/ 254 h 284"/>
                        <a:gd name="T78" fmla="*/ 20 w 178"/>
                        <a:gd name="T79" fmla="*/ 258 h 284"/>
                        <a:gd name="T80" fmla="*/ 23 w 178"/>
                        <a:gd name="T81" fmla="*/ 262 h 284"/>
                        <a:gd name="T82" fmla="*/ 26 w 178"/>
                        <a:gd name="T83" fmla="*/ 265 h 284"/>
                        <a:gd name="T84" fmla="*/ 30 w 178"/>
                        <a:gd name="T85" fmla="*/ 267 h 284"/>
                        <a:gd name="T86" fmla="*/ 34 w 178"/>
                        <a:gd name="T87" fmla="*/ 268 h 284"/>
                        <a:gd name="T88" fmla="*/ 38 w 178"/>
                        <a:gd name="T89" fmla="*/ 269 h 284"/>
                        <a:gd name="T90" fmla="*/ 158 w 178"/>
                        <a:gd name="T91" fmla="*/ 269 h 284"/>
                        <a:gd name="T92" fmla="*/ 158 w 178"/>
                        <a:gd name="T93" fmla="*/ 283 h 284"/>
                        <a:gd name="T94" fmla="*/ 35 w 178"/>
                        <a:gd name="T95" fmla="*/ 282 h 284"/>
                        <a:gd name="T96" fmla="*/ 28 w 178"/>
                        <a:gd name="T97" fmla="*/ 282 h 284"/>
                        <a:gd name="T98" fmla="*/ 25 w 178"/>
                        <a:gd name="T99" fmla="*/ 281 h 284"/>
                        <a:gd name="T100" fmla="*/ 20 w 178"/>
                        <a:gd name="T101" fmla="*/ 280 h 284"/>
                        <a:gd name="T102" fmla="*/ 15 w 178"/>
                        <a:gd name="T103" fmla="*/ 278 h 284"/>
                        <a:gd name="T104" fmla="*/ 12 w 178"/>
                        <a:gd name="T105" fmla="*/ 274 h 284"/>
                        <a:gd name="T106" fmla="*/ 8 w 178"/>
                        <a:gd name="T107" fmla="*/ 270 h 284"/>
                        <a:gd name="T108" fmla="*/ 5 w 178"/>
                        <a:gd name="T109" fmla="*/ 265 h 284"/>
                        <a:gd name="T110" fmla="*/ 2 w 178"/>
                        <a:gd name="T111" fmla="*/ 260 h 284"/>
                        <a:gd name="T112" fmla="*/ 1 w 178"/>
                        <a:gd name="T113" fmla="*/ 254 h 284"/>
                        <a:gd name="T114" fmla="*/ 0 w 178"/>
                        <a:gd name="T115" fmla="*/ 248 h 284"/>
                        <a:gd name="T116" fmla="*/ 0 w 178"/>
                        <a:gd name="T117" fmla="*/ 240 h 284"/>
                        <a:gd name="T118" fmla="*/ 0 w 178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8"/>
                        <a:gd name="T181" fmla="*/ 0 h 284"/>
                        <a:gd name="T182" fmla="*/ 178 w 178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8" h="284">
                          <a:moveTo>
                            <a:pt x="0" y="133"/>
                          </a:moveTo>
                          <a:lnTo>
                            <a:pt x="50" y="104"/>
                          </a:lnTo>
                          <a:lnTo>
                            <a:pt x="105" y="5"/>
                          </a:lnTo>
                          <a:lnTo>
                            <a:pt x="108" y="3"/>
                          </a:lnTo>
                          <a:lnTo>
                            <a:pt x="112" y="1"/>
                          </a:lnTo>
                          <a:lnTo>
                            <a:pt x="116" y="0"/>
                          </a:lnTo>
                          <a:lnTo>
                            <a:pt x="122" y="0"/>
                          </a:lnTo>
                          <a:lnTo>
                            <a:pt x="127" y="0"/>
                          </a:lnTo>
                          <a:lnTo>
                            <a:pt x="133" y="2"/>
                          </a:lnTo>
                          <a:lnTo>
                            <a:pt x="139" y="5"/>
                          </a:lnTo>
                          <a:lnTo>
                            <a:pt x="146" y="8"/>
                          </a:lnTo>
                          <a:lnTo>
                            <a:pt x="152" y="13"/>
                          </a:lnTo>
                          <a:lnTo>
                            <a:pt x="158" y="17"/>
                          </a:lnTo>
                          <a:lnTo>
                            <a:pt x="162" y="21"/>
                          </a:lnTo>
                          <a:lnTo>
                            <a:pt x="166" y="25"/>
                          </a:lnTo>
                          <a:lnTo>
                            <a:pt x="171" y="33"/>
                          </a:lnTo>
                          <a:lnTo>
                            <a:pt x="174" y="38"/>
                          </a:lnTo>
                          <a:lnTo>
                            <a:pt x="176" y="45"/>
                          </a:lnTo>
                          <a:lnTo>
                            <a:pt x="177" y="53"/>
                          </a:lnTo>
                          <a:lnTo>
                            <a:pt x="177" y="65"/>
                          </a:lnTo>
                          <a:lnTo>
                            <a:pt x="175" y="79"/>
                          </a:lnTo>
                          <a:lnTo>
                            <a:pt x="172" y="93"/>
                          </a:lnTo>
                          <a:lnTo>
                            <a:pt x="167" y="108"/>
                          </a:lnTo>
                          <a:lnTo>
                            <a:pt x="163" y="121"/>
                          </a:lnTo>
                          <a:lnTo>
                            <a:pt x="159" y="130"/>
                          </a:lnTo>
                          <a:lnTo>
                            <a:pt x="152" y="140"/>
                          </a:lnTo>
                          <a:lnTo>
                            <a:pt x="148" y="146"/>
                          </a:lnTo>
                          <a:lnTo>
                            <a:pt x="142" y="154"/>
                          </a:lnTo>
                          <a:lnTo>
                            <a:pt x="137" y="162"/>
                          </a:lnTo>
                          <a:lnTo>
                            <a:pt x="131" y="166"/>
                          </a:lnTo>
                          <a:lnTo>
                            <a:pt x="107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8" y="269"/>
                          </a:lnTo>
                          <a:lnTo>
                            <a:pt x="158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5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2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40" name="Group 4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69" y="3108"/>
                      <a:ext cx="269" cy="514"/>
                      <a:chOff x="5169" y="3108"/>
                      <a:chExt cx="269" cy="514"/>
                    </a:xfrm>
                  </p:grpSpPr>
                  <p:sp>
                    <p:nvSpPr>
                      <p:cNvPr id="4285" name="Freeform 4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69" y="3108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522244" name="Group 4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45" y="3171"/>
                        <a:ext cx="36" cy="49"/>
                        <a:chOff x="5245" y="3171"/>
                        <a:chExt cx="36" cy="49"/>
                      </a:xfrm>
                    </p:grpSpPr>
                    <p:sp>
                      <p:nvSpPr>
                        <p:cNvPr id="4287" name="Freeform 4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71"/>
                          <a:ext cx="36" cy="18"/>
                        </a:xfrm>
                        <a:custGeom>
                          <a:avLst/>
                          <a:gdLst>
                            <a:gd name="T0" fmla="*/ 35 w 36"/>
                            <a:gd name="T1" fmla="*/ 5 h 18"/>
                            <a:gd name="T2" fmla="*/ 31 w 36"/>
                            <a:gd name="T3" fmla="*/ 3 h 18"/>
                            <a:gd name="T4" fmla="*/ 26 w 36"/>
                            <a:gd name="T5" fmla="*/ 1 h 18"/>
                            <a:gd name="T6" fmla="*/ 22 w 36"/>
                            <a:gd name="T7" fmla="*/ 0 h 18"/>
                            <a:gd name="T8" fmla="*/ 19 w 36"/>
                            <a:gd name="T9" fmla="*/ 0 h 18"/>
                            <a:gd name="T10" fmla="*/ 17 w 36"/>
                            <a:gd name="T11" fmla="*/ 0 h 18"/>
                            <a:gd name="T12" fmla="*/ 14 w 36"/>
                            <a:gd name="T13" fmla="*/ 0 h 18"/>
                            <a:gd name="T14" fmla="*/ 13 w 36"/>
                            <a:gd name="T15" fmla="*/ 2 h 18"/>
                            <a:gd name="T16" fmla="*/ 11 w 36"/>
                            <a:gd name="T17" fmla="*/ 5 h 18"/>
                            <a:gd name="T18" fmla="*/ 9 w 36"/>
                            <a:gd name="T19" fmla="*/ 8 h 18"/>
                            <a:gd name="T20" fmla="*/ 7 w 36"/>
                            <a:gd name="T21" fmla="*/ 11 h 18"/>
                            <a:gd name="T22" fmla="*/ 5 w 36"/>
                            <a:gd name="T23" fmla="*/ 13 h 18"/>
                            <a:gd name="T24" fmla="*/ 3 w 36"/>
                            <a:gd name="T25" fmla="*/ 16 h 18"/>
                            <a:gd name="T26" fmla="*/ 0 w 36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6"/>
                            <a:gd name="T43" fmla="*/ 0 h 18"/>
                            <a:gd name="T44" fmla="*/ 36 w 36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6" h="18">
                              <a:moveTo>
                                <a:pt x="35" y="5"/>
                              </a:moveTo>
                              <a:lnTo>
                                <a:pt x="31" y="3"/>
                              </a:lnTo>
                              <a:lnTo>
                                <a:pt x="26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7" y="0"/>
                              </a:lnTo>
                              <a:lnTo>
                                <a:pt x="14" y="0"/>
                              </a:lnTo>
                              <a:lnTo>
                                <a:pt x="13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88" name="Freeform 4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91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522245" name="Group 437"/>
                <p:cNvGrpSpPr>
                  <a:grpSpLocks/>
                </p:cNvGrpSpPr>
                <p:nvPr/>
              </p:nvGrpSpPr>
              <p:grpSpPr bwMode="auto">
                <a:xfrm>
                  <a:off x="4851" y="3194"/>
                  <a:ext cx="533" cy="518"/>
                  <a:chOff x="4851" y="3194"/>
                  <a:chExt cx="533" cy="518"/>
                </a:xfrm>
              </p:grpSpPr>
              <p:grpSp>
                <p:nvGrpSpPr>
                  <p:cNvPr id="1522246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4913" y="3470"/>
                    <a:ext cx="387" cy="241"/>
                    <a:chOff x="4913" y="3470"/>
                    <a:chExt cx="387" cy="241"/>
                  </a:xfrm>
                </p:grpSpPr>
                <p:sp>
                  <p:nvSpPr>
                    <p:cNvPr id="4278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4913" y="3472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79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5119" y="3470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522247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4851" y="3282"/>
                    <a:ext cx="266" cy="360"/>
                    <a:chOff x="4851" y="3282"/>
                    <a:chExt cx="266" cy="360"/>
                  </a:xfrm>
                </p:grpSpPr>
                <p:grpSp>
                  <p:nvGrpSpPr>
                    <p:cNvPr id="1522248" name="Group 4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51" y="3282"/>
                      <a:ext cx="266" cy="275"/>
                      <a:chOff x="4851" y="3282"/>
                      <a:chExt cx="266" cy="275"/>
                    </a:xfrm>
                  </p:grpSpPr>
                  <p:sp>
                    <p:nvSpPr>
                      <p:cNvPr id="4276" name="Freeform 4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1" y="3282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77" name="Freeform 4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3309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522249" name="Group 4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83" y="3526"/>
                      <a:ext cx="46" cy="116"/>
                      <a:chOff x="4883" y="3526"/>
                      <a:chExt cx="46" cy="116"/>
                    </a:xfrm>
                  </p:grpSpPr>
                  <p:sp>
                    <p:nvSpPr>
                      <p:cNvPr id="4274" name="Freeform 4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3" y="3527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75" name="Oval 44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921" y="3526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50" name="Group 448"/>
                  <p:cNvGrpSpPr>
                    <a:grpSpLocks/>
                  </p:cNvGrpSpPr>
                  <p:nvPr/>
                </p:nvGrpSpPr>
                <p:grpSpPr bwMode="auto">
                  <a:xfrm>
                    <a:off x="5080" y="3194"/>
                    <a:ext cx="304" cy="518"/>
                    <a:chOff x="5080" y="3194"/>
                    <a:chExt cx="304" cy="518"/>
                  </a:xfrm>
                </p:grpSpPr>
                <p:sp>
                  <p:nvSpPr>
                    <p:cNvPr id="4266" name="Freeform 449"/>
                    <p:cNvSpPr>
                      <a:spLocks/>
                    </p:cNvSpPr>
                    <p:nvPr/>
                  </p:nvSpPr>
                  <p:spPr bwMode="auto">
                    <a:xfrm>
                      <a:off x="5207" y="3428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51" name="Group 4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80" y="3194"/>
                      <a:ext cx="269" cy="514"/>
                      <a:chOff x="5080" y="3194"/>
                      <a:chExt cx="269" cy="514"/>
                    </a:xfrm>
                  </p:grpSpPr>
                  <p:sp>
                    <p:nvSpPr>
                      <p:cNvPr id="4268" name="Freeform 4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0" y="3194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522252" name="Group 4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57" y="3257"/>
                        <a:ext cx="35" cy="49"/>
                        <a:chOff x="5157" y="3257"/>
                        <a:chExt cx="35" cy="49"/>
                      </a:xfrm>
                    </p:grpSpPr>
                    <p:sp>
                      <p:nvSpPr>
                        <p:cNvPr id="4270" name="Freeform 4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57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71" name="Freeform 4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77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522253" name="Group 455"/>
                <p:cNvGrpSpPr>
                  <a:grpSpLocks/>
                </p:cNvGrpSpPr>
                <p:nvPr/>
              </p:nvGrpSpPr>
              <p:grpSpPr bwMode="auto">
                <a:xfrm>
                  <a:off x="4762" y="3281"/>
                  <a:ext cx="533" cy="517"/>
                  <a:chOff x="4762" y="3281"/>
                  <a:chExt cx="533" cy="517"/>
                </a:xfrm>
              </p:grpSpPr>
              <p:grpSp>
                <p:nvGrpSpPr>
                  <p:cNvPr id="1522254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24" y="3556"/>
                    <a:ext cx="387" cy="241"/>
                    <a:chOff x="4824" y="3556"/>
                    <a:chExt cx="387" cy="241"/>
                  </a:xfrm>
                </p:grpSpPr>
                <p:sp>
                  <p:nvSpPr>
                    <p:cNvPr id="4261" name="Freeform 457"/>
                    <p:cNvSpPr>
                      <a:spLocks/>
                    </p:cNvSpPr>
                    <p:nvPr/>
                  </p:nvSpPr>
                  <p:spPr bwMode="auto">
                    <a:xfrm>
                      <a:off x="4824" y="3558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62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5030" y="3556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522255" name="Group 459"/>
                  <p:cNvGrpSpPr>
                    <a:grpSpLocks/>
                  </p:cNvGrpSpPr>
                  <p:nvPr/>
                </p:nvGrpSpPr>
                <p:grpSpPr bwMode="auto">
                  <a:xfrm>
                    <a:off x="4762" y="3368"/>
                    <a:ext cx="266" cy="360"/>
                    <a:chOff x="4762" y="3368"/>
                    <a:chExt cx="266" cy="360"/>
                  </a:xfrm>
                </p:grpSpPr>
                <p:grpSp>
                  <p:nvGrpSpPr>
                    <p:cNvPr id="1522256" name="Group 4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62" y="3368"/>
                      <a:ext cx="266" cy="275"/>
                      <a:chOff x="4762" y="3368"/>
                      <a:chExt cx="266" cy="275"/>
                    </a:xfrm>
                  </p:grpSpPr>
                  <p:sp>
                    <p:nvSpPr>
                      <p:cNvPr id="4259" name="Freeform 4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3368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60" name="Freeform 4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5" y="3395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522257" name="Group 4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4" y="3612"/>
                      <a:ext cx="46" cy="116"/>
                      <a:chOff x="4794" y="3612"/>
                      <a:chExt cx="46" cy="116"/>
                    </a:xfrm>
                  </p:grpSpPr>
                  <p:sp>
                    <p:nvSpPr>
                      <p:cNvPr id="4257" name="Freeform 4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94" y="3613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58" name="Oval 46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832" y="3612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58" name="Group 466"/>
                  <p:cNvGrpSpPr>
                    <a:grpSpLocks/>
                  </p:cNvGrpSpPr>
                  <p:nvPr/>
                </p:nvGrpSpPr>
                <p:grpSpPr bwMode="auto">
                  <a:xfrm>
                    <a:off x="4991" y="3281"/>
                    <a:ext cx="304" cy="517"/>
                    <a:chOff x="4991" y="3281"/>
                    <a:chExt cx="304" cy="517"/>
                  </a:xfrm>
                </p:grpSpPr>
                <p:sp>
                  <p:nvSpPr>
                    <p:cNvPr id="4249" name="Freeform 467"/>
                    <p:cNvSpPr>
                      <a:spLocks/>
                    </p:cNvSpPr>
                    <p:nvPr/>
                  </p:nvSpPr>
                  <p:spPr bwMode="auto">
                    <a:xfrm>
                      <a:off x="5118" y="3514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59" name="Group 4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1" y="3281"/>
                      <a:ext cx="269" cy="513"/>
                      <a:chOff x="4991" y="3281"/>
                      <a:chExt cx="269" cy="513"/>
                    </a:xfrm>
                  </p:grpSpPr>
                  <p:sp>
                    <p:nvSpPr>
                      <p:cNvPr id="4251" name="Freeform 4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91" y="3281"/>
                        <a:ext cx="269" cy="513"/>
                      </a:xfrm>
                      <a:custGeom>
                        <a:avLst/>
                        <a:gdLst>
                          <a:gd name="T0" fmla="*/ 159 w 269"/>
                          <a:gd name="T1" fmla="*/ 34 h 513"/>
                          <a:gd name="T2" fmla="*/ 156 w 269"/>
                          <a:gd name="T3" fmla="*/ 34 h 513"/>
                          <a:gd name="T4" fmla="*/ 141 w 269"/>
                          <a:gd name="T5" fmla="*/ 38 h 513"/>
                          <a:gd name="T6" fmla="*/ 145 w 269"/>
                          <a:gd name="T7" fmla="*/ 1 h 513"/>
                          <a:gd name="T8" fmla="*/ 124 w 269"/>
                          <a:gd name="T9" fmla="*/ 28 h 513"/>
                          <a:gd name="T10" fmla="*/ 118 w 269"/>
                          <a:gd name="T11" fmla="*/ 7 h 513"/>
                          <a:gd name="T12" fmla="*/ 100 w 269"/>
                          <a:gd name="T13" fmla="*/ 0 h 513"/>
                          <a:gd name="T14" fmla="*/ 103 w 269"/>
                          <a:gd name="T15" fmla="*/ 18 h 513"/>
                          <a:gd name="T16" fmla="*/ 92 w 269"/>
                          <a:gd name="T17" fmla="*/ 12 h 513"/>
                          <a:gd name="T18" fmla="*/ 93 w 269"/>
                          <a:gd name="T19" fmla="*/ 22 h 513"/>
                          <a:gd name="T20" fmla="*/ 87 w 269"/>
                          <a:gd name="T21" fmla="*/ 41 h 513"/>
                          <a:gd name="T22" fmla="*/ 64 w 269"/>
                          <a:gd name="T23" fmla="*/ 14 h 513"/>
                          <a:gd name="T24" fmla="*/ 79 w 269"/>
                          <a:gd name="T25" fmla="*/ 40 h 513"/>
                          <a:gd name="T26" fmla="*/ 53 w 269"/>
                          <a:gd name="T27" fmla="*/ 23 h 513"/>
                          <a:gd name="T28" fmla="*/ 64 w 269"/>
                          <a:gd name="T29" fmla="*/ 42 h 513"/>
                          <a:gd name="T30" fmla="*/ 61 w 269"/>
                          <a:gd name="T31" fmla="*/ 53 h 513"/>
                          <a:gd name="T32" fmla="*/ 63 w 269"/>
                          <a:gd name="T33" fmla="*/ 76 h 513"/>
                          <a:gd name="T34" fmla="*/ 42 w 269"/>
                          <a:gd name="T35" fmla="*/ 104 h 513"/>
                          <a:gd name="T36" fmla="*/ 24 w 269"/>
                          <a:gd name="T37" fmla="*/ 140 h 513"/>
                          <a:gd name="T38" fmla="*/ 29 w 269"/>
                          <a:gd name="T39" fmla="*/ 146 h 513"/>
                          <a:gd name="T40" fmla="*/ 73 w 269"/>
                          <a:gd name="T41" fmla="*/ 174 h 513"/>
                          <a:gd name="T42" fmla="*/ 85 w 269"/>
                          <a:gd name="T43" fmla="*/ 207 h 513"/>
                          <a:gd name="T44" fmla="*/ 128 w 269"/>
                          <a:gd name="T45" fmla="*/ 201 h 513"/>
                          <a:gd name="T46" fmla="*/ 140 w 269"/>
                          <a:gd name="T47" fmla="*/ 260 h 513"/>
                          <a:gd name="T48" fmla="*/ 105 w 269"/>
                          <a:gd name="T49" fmla="*/ 292 h 513"/>
                          <a:gd name="T50" fmla="*/ 64 w 269"/>
                          <a:gd name="T51" fmla="*/ 299 h 513"/>
                          <a:gd name="T52" fmla="*/ 38 w 269"/>
                          <a:gd name="T53" fmla="*/ 298 h 513"/>
                          <a:gd name="T54" fmla="*/ 20 w 269"/>
                          <a:gd name="T55" fmla="*/ 293 h 513"/>
                          <a:gd name="T56" fmla="*/ 15 w 269"/>
                          <a:gd name="T57" fmla="*/ 307 h 513"/>
                          <a:gd name="T58" fmla="*/ 0 w 269"/>
                          <a:gd name="T59" fmla="*/ 317 h 513"/>
                          <a:gd name="T60" fmla="*/ 6 w 269"/>
                          <a:gd name="T61" fmla="*/ 327 h 513"/>
                          <a:gd name="T62" fmla="*/ 2 w 269"/>
                          <a:gd name="T63" fmla="*/ 340 h 513"/>
                          <a:gd name="T64" fmla="*/ 11 w 269"/>
                          <a:gd name="T65" fmla="*/ 353 h 513"/>
                          <a:gd name="T66" fmla="*/ 14 w 269"/>
                          <a:gd name="T67" fmla="*/ 361 h 513"/>
                          <a:gd name="T68" fmla="*/ 47 w 269"/>
                          <a:gd name="T69" fmla="*/ 349 h 513"/>
                          <a:gd name="T70" fmla="*/ 104 w 269"/>
                          <a:gd name="T71" fmla="*/ 334 h 513"/>
                          <a:gd name="T72" fmla="*/ 142 w 269"/>
                          <a:gd name="T73" fmla="*/ 328 h 513"/>
                          <a:gd name="T74" fmla="*/ 151 w 269"/>
                          <a:gd name="T75" fmla="*/ 315 h 513"/>
                          <a:gd name="T76" fmla="*/ 147 w 269"/>
                          <a:gd name="T77" fmla="*/ 324 h 513"/>
                          <a:gd name="T78" fmla="*/ 122 w 269"/>
                          <a:gd name="T79" fmla="*/ 332 h 513"/>
                          <a:gd name="T80" fmla="*/ 101 w 269"/>
                          <a:gd name="T81" fmla="*/ 348 h 513"/>
                          <a:gd name="T82" fmla="*/ 107 w 269"/>
                          <a:gd name="T83" fmla="*/ 363 h 513"/>
                          <a:gd name="T84" fmla="*/ 144 w 269"/>
                          <a:gd name="T85" fmla="*/ 397 h 513"/>
                          <a:gd name="T86" fmla="*/ 186 w 269"/>
                          <a:gd name="T87" fmla="*/ 426 h 513"/>
                          <a:gd name="T88" fmla="*/ 194 w 269"/>
                          <a:gd name="T89" fmla="*/ 469 h 513"/>
                          <a:gd name="T90" fmla="*/ 170 w 269"/>
                          <a:gd name="T91" fmla="*/ 504 h 513"/>
                          <a:gd name="T92" fmla="*/ 209 w 269"/>
                          <a:gd name="T93" fmla="*/ 509 h 513"/>
                          <a:gd name="T94" fmla="*/ 234 w 269"/>
                          <a:gd name="T95" fmla="*/ 508 h 513"/>
                          <a:gd name="T96" fmla="*/ 233 w 269"/>
                          <a:gd name="T97" fmla="*/ 443 h 513"/>
                          <a:gd name="T98" fmla="*/ 249 w 269"/>
                          <a:gd name="T99" fmla="*/ 426 h 513"/>
                          <a:gd name="T100" fmla="*/ 239 w 269"/>
                          <a:gd name="T101" fmla="*/ 409 h 513"/>
                          <a:gd name="T102" fmla="*/ 194 w 269"/>
                          <a:gd name="T103" fmla="*/ 389 h 513"/>
                          <a:gd name="T104" fmla="*/ 180 w 269"/>
                          <a:gd name="T105" fmla="*/ 360 h 513"/>
                          <a:gd name="T106" fmla="*/ 249 w 269"/>
                          <a:gd name="T107" fmla="*/ 354 h 513"/>
                          <a:gd name="T108" fmla="*/ 263 w 269"/>
                          <a:gd name="T109" fmla="*/ 347 h 513"/>
                          <a:gd name="T110" fmla="*/ 268 w 269"/>
                          <a:gd name="T111" fmla="*/ 322 h 513"/>
                          <a:gd name="T112" fmla="*/ 263 w 269"/>
                          <a:gd name="T113" fmla="*/ 296 h 513"/>
                          <a:gd name="T114" fmla="*/ 231 w 269"/>
                          <a:gd name="T115" fmla="*/ 213 h 513"/>
                          <a:gd name="T116" fmla="*/ 194 w 269"/>
                          <a:gd name="T117" fmla="*/ 158 h 513"/>
                          <a:gd name="T118" fmla="*/ 176 w 269"/>
                          <a:gd name="T119" fmla="*/ 109 h 513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3"/>
                          <a:gd name="T182" fmla="*/ 269 w 269"/>
                          <a:gd name="T183" fmla="*/ 513 h 513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3">
                            <a:moveTo>
                              <a:pt x="176" y="109"/>
                            </a:moveTo>
                            <a:lnTo>
                              <a:pt x="169" y="85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2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2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2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19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5"/>
                            </a:lnTo>
                            <a:lnTo>
                              <a:pt x="29" y="146"/>
                            </a:lnTo>
                            <a:lnTo>
                              <a:pt x="32" y="146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4"/>
                            </a:lnTo>
                            <a:lnTo>
                              <a:pt x="82" y="206"/>
                            </a:lnTo>
                            <a:lnTo>
                              <a:pt x="85" y="207"/>
                            </a:lnTo>
                            <a:lnTo>
                              <a:pt x="88" y="207"/>
                            </a:lnTo>
                            <a:lnTo>
                              <a:pt x="99" y="207"/>
                            </a:lnTo>
                            <a:lnTo>
                              <a:pt x="125" y="196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0"/>
                            </a:lnTo>
                            <a:lnTo>
                              <a:pt x="139" y="248"/>
                            </a:lnTo>
                            <a:lnTo>
                              <a:pt x="140" y="260"/>
                            </a:lnTo>
                            <a:lnTo>
                              <a:pt x="134" y="267"/>
                            </a:lnTo>
                            <a:lnTo>
                              <a:pt x="127" y="276"/>
                            </a:lnTo>
                            <a:lnTo>
                              <a:pt x="119" y="290"/>
                            </a:lnTo>
                            <a:lnTo>
                              <a:pt x="105" y="292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8"/>
                            </a:lnTo>
                            <a:lnTo>
                              <a:pt x="64" y="299"/>
                            </a:lnTo>
                            <a:lnTo>
                              <a:pt x="59" y="300"/>
                            </a:lnTo>
                            <a:lnTo>
                              <a:pt x="54" y="300"/>
                            </a:lnTo>
                            <a:lnTo>
                              <a:pt x="47" y="299"/>
                            </a:lnTo>
                            <a:lnTo>
                              <a:pt x="38" y="298"/>
                            </a:lnTo>
                            <a:lnTo>
                              <a:pt x="28" y="293"/>
                            </a:lnTo>
                            <a:lnTo>
                              <a:pt x="24" y="292"/>
                            </a:lnTo>
                            <a:lnTo>
                              <a:pt x="22" y="292"/>
                            </a:lnTo>
                            <a:lnTo>
                              <a:pt x="20" y="293"/>
                            </a:lnTo>
                            <a:lnTo>
                              <a:pt x="17" y="297"/>
                            </a:lnTo>
                            <a:lnTo>
                              <a:pt x="16" y="298"/>
                            </a:lnTo>
                            <a:lnTo>
                              <a:pt x="15" y="302"/>
                            </a:lnTo>
                            <a:lnTo>
                              <a:pt x="15" y="307"/>
                            </a:lnTo>
                            <a:lnTo>
                              <a:pt x="12" y="308"/>
                            </a:lnTo>
                            <a:lnTo>
                              <a:pt x="7" y="311"/>
                            </a:lnTo>
                            <a:lnTo>
                              <a:pt x="3" y="314"/>
                            </a:lnTo>
                            <a:lnTo>
                              <a:pt x="0" y="317"/>
                            </a:lnTo>
                            <a:lnTo>
                              <a:pt x="0" y="319"/>
                            </a:lnTo>
                            <a:lnTo>
                              <a:pt x="1" y="323"/>
                            </a:lnTo>
                            <a:lnTo>
                              <a:pt x="3" y="325"/>
                            </a:lnTo>
                            <a:lnTo>
                              <a:pt x="6" y="327"/>
                            </a:lnTo>
                            <a:lnTo>
                              <a:pt x="4" y="330"/>
                            </a:lnTo>
                            <a:lnTo>
                              <a:pt x="3" y="332"/>
                            </a:lnTo>
                            <a:lnTo>
                              <a:pt x="2" y="336"/>
                            </a:lnTo>
                            <a:lnTo>
                              <a:pt x="2" y="340"/>
                            </a:lnTo>
                            <a:lnTo>
                              <a:pt x="3" y="343"/>
                            </a:lnTo>
                            <a:lnTo>
                              <a:pt x="6" y="345"/>
                            </a:lnTo>
                            <a:lnTo>
                              <a:pt x="11" y="349"/>
                            </a:lnTo>
                            <a:lnTo>
                              <a:pt x="11" y="353"/>
                            </a:lnTo>
                            <a:lnTo>
                              <a:pt x="11" y="357"/>
                            </a:lnTo>
                            <a:lnTo>
                              <a:pt x="11" y="358"/>
                            </a:lnTo>
                            <a:lnTo>
                              <a:pt x="12" y="360"/>
                            </a:lnTo>
                            <a:lnTo>
                              <a:pt x="14" y="361"/>
                            </a:lnTo>
                            <a:lnTo>
                              <a:pt x="17" y="360"/>
                            </a:lnTo>
                            <a:lnTo>
                              <a:pt x="21" y="358"/>
                            </a:lnTo>
                            <a:lnTo>
                              <a:pt x="33" y="354"/>
                            </a:lnTo>
                            <a:lnTo>
                              <a:pt x="47" y="349"/>
                            </a:lnTo>
                            <a:lnTo>
                              <a:pt x="66" y="343"/>
                            </a:lnTo>
                            <a:lnTo>
                              <a:pt x="70" y="343"/>
                            </a:lnTo>
                            <a:lnTo>
                              <a:pt x="81" y="340"/>
                            </a:lnTo>
                            <a:lnTo>
                              <a:pt x="104" y="334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2"/>
                            </a:lnTo>
                            <a:lnTo>
                              <a:pt x="142" y="328"/>
                            </a:lnTo>
                            <a:lnTo>
                              <a:pt x="146" y="325"/>
                            </a:lnTo>
                            <a:lnTo>
                              <a:pt x="147" y="323"/>
                            </a:lnTo>
                            <a:lnTo>
                              <a:pt x="149" y="319"/>
                            </a:lnTo>
                            <a:lnTo>
                              <a:pt x="151" y="315"/>
                            </a:lnTo>
                            <a:lnTo>
                              <a:pt x="162" y="300"/>
                            </a:lnTo>
                            <a:lnTo>
                              <a:pt x="152" y="314"/>
                            </a:lnTo>
                            <a:lnTo>
                              <a:pt x="148" y="319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2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5"/>
                            </a:lnTo>
                            <a:lnTo>
                              <a:pt x="109" y="339"/>
                            </a:lnTo>
                            <a:lnTo>
                              <a:pt x="106" y="342"/>
                            </a:lnTo>
                            <a:lnTo>
                              <a:pt x="101" y="348"/>
                            </a:lnTo>
                            <a:lnTo>
                              <a:pt x="99" y="350"/>
                            </a:lnTo>
                            <a:lnTo>
                              <a:pt x="100" y="354"/>
                            </a:lnTo>
                            <a:lnTo>
                              <a:pt x="103" y="358"/>
                            </a:lnTo>
                            <a:lnTo>
                              <a:pt x="107" y="363"/>
                            </a:lnTo>
                            <a:lnTo>
                              <a:pt x="113" y="371"/>
                            </a:lnTo>
                            <a:lnTo>
                              <a:pt x="123" y="381"/>
                            </a:lnTo>
                            <a:lnTo>
                              <a:pt x="130" y="388"/>
                            </a:lnTo>
                            <a:lnTo>
                              <a:pt x="144" y="397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1"/>
                            </a:lnTo>
                            <a:lnTo>
                              <a:pt x="186" y="426"/>
                            </a:lnTo>
                            <a:lnTo>
                              <a:pt x="194" y="431"/>
                            </a:lnTo>
                            <a:lnTo>
                              <a:pt x="196" y="440"/>
                            </a:lnTo>
                            <a:lnTo>
                              <a:pt x="196" y="455"/>
                            </a:lnTo>
                            <a:lnTo>
                              <a:pt x="194" y="469"/>
                            </a:lnTo>
                            <a:lnTo>
                              <a:pt x="192" y="477"/>
                            </a:lnTo>
                            <a:lnTo>
                              <a:pt x="179" y="494"/>
                            </a:lnTo>
                            <a:lnTo>
                              <a:pt x="171" y="502"/>
                            </a:lnTo>
                            <a:lnTo>
                              <a:pt x="170" y="504"/>
                            </a:lnTo>
                            <a:lnTo>
                              <a:pt x="170" y="506"/>
                            </a:lnTo>
                            <a:lnTo>
                              <a:pt x="185" y="512"/>
                            </a:lnTo>
                            <a:lnTo>
                              <a:pt x="201" y="510"/>
                            </a:lnTo>
                            <a:lnTo>
                              <a:pt x="209" y="509"/>
                            </a:lnTo>
                            <a:lnTo>
                              <a:pt x="218" y="511"/>
                            </a:lnTo>
                            <a:lnTo>
                              <a:pt x="225" y="511"/>
                            </a:lnTo>
                            <a:lnTo>
                              <a:pt x="233" y="509"/>
                            </a:lnTo>
                            <a:lnTo>
                              <a:pt x="234" y="508"/>
                            </a:lnTo>
                            <a:lnTo>
                              <a:pt x="235" y="505"/>
                            </a:lnTo>
                            <a:lnTo>
                              <a:pt x="234" y="478"/>
                            </a:lnTo>
                            <a:lnTo>
                              <a:pt x="231" y="451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2"/>
                            </a:lnTo>
                            <a:lnTo>
                              <a:pt x="245" y="427"/>
                            </a:lnTo>
                            <a:lnTo>
                              <a:pt x="249" y="426"/>
                            </a:lnTo>
                            <a:lnTo>
                              <a:pt x="249" y="422"/>
                            </a:lnTo>
                            <a:lnTo>
                              <a:pt x="249" y="420"/>
                            </a:lnTo>
                            <a:lnTo>
                              <a:pt x="244" y="415"/>
                            </a:lnTo>
                            <a:lnTo>
                              <a:pt x="239" y="409"/>
                            </a:lnTo>
                            <a:lnTo>
                              <a:pt x="234" y="406"/>
                            </a:lnTo>
                            <a:lnTo>
                              <a:pt x="228" y="406"/>
                            </a:lnTo>
                            <a:lnTo>
                              <a:pt x="221" y="407"/>
                            </a:lnTo>
                            <a:lnTo>
                              <a:pt x="194" y="389"/>
                            </a:lnTo>
                            <a:lnTo>
                              <a:pt x="174" y="375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0"/>
                            </a:lnTo>
                            <a:lnTo>
                              <a:pt x="198" y="359"/>
                            </a:lnTo>
                            <a:lnTo>
                              <a:pt x="222" y="355"/>
                            </a:lnTo>
                            <a:lnTo>
                              <a:pt x="231" y="357"/>
                            </a:lnTo>
                            <a:lnTo>
                              <a:pt x="249" y="354"/>
                            </a:lnTo>
                            <a:lnTo>
                              <a:pt x="253" y="353"/>
                            </a:lnTo>
                            <a:lnTo>
                              <a:pt x="257" y="351"/>
                            </a:lnTo>
                            <a:lnTo>
                              <a:pt x="261" y="349"/>
                            </a:lnTo>
                            <a:lnTo>
                              <a:pt x="263" y="347"/>
                            </a:lnTo>
                            <a:lnTo>
                              <a:pt x="265" y="341"/>
                            </a:lnTo>
                            <a:lnTo>
                              <a:pt x="267" y="335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7"/>
                            </a:lnTo>
                            <a:lnTo>
                              <a:pt x="265" y="301"/>
                            </a:lnTo>
                            <a:lnTo>
                              <a:pt x="263" y="296"/>
                            </a:lnTo>
                            <a:lnTo>
                              <a:pt x="257" y="277"/>
                            </a:lnTo>
                            <a:lnTo>
                              <a:pt x="250" y="254"/>
                            </a:lnTo>
                            <a:lnTo>
                              <a:pt x="244" y="238"/>
                            </a:lnTo>
                            <a:lnTo>
                              <a:pt x="231" y="213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8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522260" name="Group 4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068" y="3343"/>
                        <a:ext cx="35" cy="49"/>
                        <a:chOff x="5068" y="3343"/>
                        <a:chExt cx="35" cy="49"/>
                      </a:xfrm>
                    </p:grpSpPr>
                    <p:sp>
                      <p:nvSpPr>
                        <p:cNvPr id="4253" name="Freeform 4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43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54" name="Freeform 4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63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522261" name="Group 473"/>
              <p:cNvGrpSpPr>
                <a:grpSpLocks/>
              </p:cNvGrpSpPr>
              <p:nvPr/>
            </p:nvGrpSpPr>
            <p:grpSpPr bwMode="auto">
              <a:xfrm>
                <a:off x="2773" y="1574"/>
                <a:ext cx="651" cy="360"/>
                <a:chOff x="436" y="3360"/>
                <a:chExt cx="619" cy="386"/>
              </a:xfrm>
            </p:grpSpPr>
            <p:grpSp>
              <p:nvGrpSpPr>
                <p:cNvPr id="1522262" name="Group 474"/>
                <p:cNvGrpSpPr>
                  <a:grpSpLocks/>
                </p:cNvGrpSpPr>
                <p:nvPr/>
              </p:nvGrpSpPr>
              <p:grpSpPr bwMode="auto">
                <a:xfrm>
                  <a:off x="896" y="3360"/>
                  <a:ext cx="70" cy="309"/>
                  <a:chOff x="896" y="3360"/>
                  <a:chExt cx="70" cy="309"/>
                </a:xfrm>
              </p:grpSpPr>
              <p:sp>
                <p:nvSpPr>
                  <p:cNvPr id="4241" name="Freeform 475"/>
                  <p:cNvSpPr>
                    <a:spLocks/>
                  </p:cNvSpPr>
                  <p:nvPr/>
                </p:nvSpPr>
                <p:spPr bwMode="auto">
                  <a:xfrm>
                    <a:off x="896" y="3360"/>
                    <a:ext cx="26" cy="309"/>
                  </a:xfrm>
                  <a:custGeom>
                    <a:avLst/>
                    <a:gdLst>
                      <a:gd name="T0" fmla="*/ 5 w 26"/>
                      <a:gd name="T1" fmla="*/ 0 h 309"/>
                      <a:gd name="T2" fmla="*/ 5 w 26"/>
                      <a:gd name="T3" fmla="*/ 46 h 309"/>
                      <a:gd name="T4" fmla="*/ 3 w 26"/>
                      <a:gd name="T5" fmla="*/ 46 h 309"/>
                      <a:gd name="T6" fmla="*/ 3 w 26"/>
                      <a:gd name="T7" fmla="*/ 95 h 309"/>
                      <a:gd name="T8" fmla="*/ 0 w 26"/>
                      <a:gd name="T9" fmla="*/ 95 h 309"/>
                      <a:gd name="T10" fmla="*/ 0 w 26"/>
                      <a:gd name="T11" fmla="*/ 140 h 309"/>
                      <a:gd name="T12" fmla="*/ 0 w 26"/>
                      <a:gd name="T13" fmla="*/ 140 h 309"/>
                      <a:gd name="T14" fmla="*/ 0 w 26"/>
                      <a:gd name="T15" fmla="*/ 205 h 309"/>
                      <a:gd name="T16" fmla="*/ 0 w 26"/>
                      <a:gd name="T17" fmla="*/ 308 h 309"/>
                      <a:gd name="T18" fmla="*/ 12 w 26"/>
                      <a:gd name="T19" fmla="*/ 308 h 309"/>
                      <a:gd name="T20" fmla="*/ 25 w 26"/>
                      <a:gd name="T21" fmla="*/ 202 h 309"/>
                      <a:gd name="T22" fmla="*/ 25 w 26"/>
                      <a:gd name="T23" fmla="*/ 140 h 309"/>
                      <a:gd name="T24" fmla="*/ 22 w 26"/>
                      <a:gd name="T25" fmla="*/ 140 h 309"/>
                      <a:gd name="T26" fmla="*/ 22 w 26"/>
                      <a:gd name="T27" fmla="*/ 95 h 309"/>
                      <a:gd name="T28" fmla="*/ 22 w 26"/>
                      <a:gd name="T29" fmla="*/ 46 h 309"/>
                      <a:gd name="T30" fmla="*/ 20 w 26"/>
                      <a:gd name="T31" fmla="*/ 46 h 309"/>
                      <a:gd name="T32" fmla="*/ 20 w 26"/>
                      <a:gd name="T33" fmla="*/ 0 h 309"/>
                      <a:gd name="T34" fmla="*/ 5 w 26"/>
                      <a:gd name="T35" fmla="*/ 0 h 309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6"/>
                      <a:gd name="T55" fmla="*/ 0 h 309"/>
                      <a:gd name="T56" fmla="*/ 26 w 26"/>
                      <a:gd name="T57" fmla="*/ 309 h 309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6" h="309">
                        <a:moveTo>
                          <a:pt x="5" y="0"/>
                        </a:moveTo>
                        <a:lnTo>
                          <a:pt x="5" y="46"/>
                        </a:lnTo>
                        <a:lnTo>
                          <a:pt x="3" y="46"/>
                        </a:lnTo>
                        <a:lnTo>
                          <a:pt x="3" y="95"/>
                        </a:lnTo>
                        <a:lnTo>
                          <a:pt x="0" y="95"/>
                        </a:lnTo>
                        <a:lnTo>
                          <a:pt x="0" y="140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12" y="308"/>
                        </a:lnTo>
                        <a:lnTo>
                          <a:pt x="25" y="202"/>
                        </a:lnTo>
                        <a:lnTo>
                          <a:pt x="25" y="140"/>
                        </a:lnTo>
                        <a:lnTo>
                          <a:pt x="22" y="140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20" y="46"/>
                        </a:lnTo>
                        <a:lnTo>
                          <a:pt x="20" y="0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FF00"/>
                  </a:solidFill>
                  <a:ln w="12700" cap="rnd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242" name="Freeform 476"/>
                  <p:cNvSpPr>
                    <a:spLocks/>
                  </p:cNvSpPr>
                  <p:nvPr/>
                </p:nvSpPr>
                <p:spPr bwMode="auto">
                  <a:xfrm>
                    <a:off x="938" y="3360"/>
                    <a:ext cx="28" cy="309"/>
                  </a:xfrm>
                  <a:custGeom>
                    <a:avLst/>
                    <a:gdLst>
                      <a:gd name="T0" fmla="*/ 7 w 28"/>
                      <a:gd name="T1" fmla="*/ 0 h 309"/>
                      <a:gd name="T2" fmla="*/ 7 w 28"/>
                      <a:gd name="T3" fmla="*/ 46 h 309"/>
                      <a:gd name="T4" fmla="*/ 4 w 28"/>
                      <a:gd name="T5" fmla="*/ 46 h 309"/>
                      <a:gd name="T6" fmla="*/ 4 w 28"/>
                      <a:gd name="T7" fmla="*/ 95 h 309"/>
                      <a:gd name="T8" fmla="*/ 2 w 28"/>
                      <a:gd name="T9" fmla="*/ 95 h 309"/>
                      <a:gd name="T10" fmla="*/ 2 w 28"/>
                      <a:gd name="T11" fmla="*/ 140 h 309"/>
                      <a:gd name="T12" fmla="*/ 2 w 28"/>
                      <a:gd name="T13" fmla="*/ 205 h 309"/>
                      <a:gd name="T14" fmla="*/ 0 w 28"/>
                      <a:gd name="T15" fmla="*/ 205 h 309"/>
                      <a:gd name="T16" fmla="*/ 0 w 28"/>
                      <a:gd name="T17" fmla="*/ 308 h 309"/>
                      <a:gd name="T18" fmla="*/ 27 w 28"/>
                      <a:gd name="T19" fmla="*/ 308 h 309"/>
                      <a:gd name="T20" fmla="*/ 27 w 28"/>
                      <a:gd name="T21" fmla="*/ 205 h 309"/>
                      <a:gd name="T22" fmla="*/ 24 w 28"/>
                      <a:gd name="T23" fmla="*/ 205 h 309"/>
                      <a:gd name="T24" fmla="*/ 24 w 28"/>
                      <a:gd name="T25" fmla="*/ 140 h 309"/>
                      <a:gd name="T26" fmla="*/ 24 w 28"/>
                      <a:gd name="T27" fmla="*/ 95 h 309"/>
                      <a:gd name="T28" fmla="*/ 22 w 28"/>
                      <a:gd name="T29" fmla="*/ 95 h 309"/>
                      <a:gd name="T30" fmla="*/ 22 w 28"/>
                      <a:gd name="T31" fmla="*/ 46 h 309"/>
                      <a:gd name="T32" fmla="*/ 19 w 28"/>
                      <a:gd name="T33" fmla="*/ 46 h 309"/>
                      <a:gd name="T34" fmla="*/ 19 w 28"/>
                      <a:gd name="T35" fmla="*/ 0 h 309"/>
                      <a:gd name="T36" fmla="*/ 7 w 28"/>
                      <a:gd name="T37" fmla="*/ 0 h 30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8"/>
                      <a:gd name="T58" fmla="*/ 0 h 309"/>
                      <a:gd name="T59" fmla="*/ 28 w 28"/>
                      <a:gd name="T60" fmla="*/ 309 h 30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8" h="309">
                        <a:moveTo>
                          <a:pt x="7" y="0"/>
                        </a:moveTo>
                        <a:lnTo>
                          <a:pt x="7" y="46"/>
                        </a:lnTo>
                        <a:lnTo>
                          <a:pt x="4" y="46"/>
                        </a:lnTo>
                        <a:lnTo>
                          <a:pt x="4" y="95"/>
                        </a:lnTo>
                        <a:lnTo>
                          <a:pt x="2" y="95"/>
                        </a:lnTo>
                        <a:lnTo>
                          <a:pt x="2" y="140"/>
                        </a:lnTo>
                        <a:lnTo>
                          <a:pt x="2" y="205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27" y="308"/>
                        </a:lnTo>
                        <a:lnTo>
                          <a:pt x="27" y="205"/>
                        </a:lnTo>
                        <a:lnTo>
                          <a:pt x="24" y="205"/>
                        </a:lnTo>
                        <a:lnTo>
                          <a:pt x="24" y="140"/>
                        </a:lnTo>
                        <a:lnTo>
                          <a:pt x="24" y="95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19" y="46"/>
                        </a:lnTo>
                        <a:lnTo>
                          <a:pt x="19" y="0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522263" name="Group 477"/>
                <p:cNvGrpSpPr>
                  <a:grpSpLocks/>
                </p:cNvGrpSpPr>
                <p:nvPr/>
              </p:nvGrpSpPr>
              <p:grpSpPr bwMode="auto">
                <a:xfrm>
                  <a:off x="954" y="3611"/>
                  <a:ext cx="101" cy="124"/>
                  <a:chOff x="954" y="3611"/>
                  <a:chExt cx="101" cy="124"/>
                </a:xfrm>
              </p:grpSpPr>
              <p:grpSp>
                <p:nvGrpSpPr>
                  <p:cNvPr id="1522264" name="Group 478"/>
                  <p:cNvGrpSpPr>
                    <a:grpSpLocks/>
                  </p:cNvGrpSpPr>
                  <p:nvPr/>
                </p:nvGrpSpPr>
                <p:grpSpPr bwMode="auto">
                  <a:xfrm>
                    <a:off x="954" y="3611"/>
                    <a:ext cx="101" cy="124"/>
                    <a:chOff x="954" y="3611"/>
                    <a:chExt cx="101" cy="124"/>
                  </a:xfrm>
                </p:grpSpPr>
                <p:grpSp>
                  <p:nvGrpSpPr>
                    <p:cNvPr id="1522265" name="Group 4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9" y="3611"/>
                      <a:ext cx="27" cy="55"/>
                      <a:chOff x="979" y="3611"/>
                      <a:chExt cx="27" cy="55"/>
                    </a:xfrm>
                  </p:grpSpPr>
                  <p:sp>
                    <p:nvSpPr>
                      <p:cNvPr id="4239" name="Rectangle 4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86" y="3611"/>
                        <a:ext cx="13" cy="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40" name="Rectangle 4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9" y="3621"/>
                        <a:ext cx="27" cy="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522266" name="Group 4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" y="3672"/>
                      <a:ext cx="101" cy="63"/>
                      <a:chOff x="954" y="3672"/>
                      <a:chExt cx="101" cy="63"/>
                    </a:xfrm>
                  </p:grpSpPr>
                  <p:sp>
                    <p:nvSpPr>
                      <p:cNvPr id="4237" name="Rectangl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5" y="3680"/>
                        <a:ext cx="94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38" name="Rectangle 4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3672"/>
                        <a:ext cx="101" cy="11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67" name="Group 485"/>
                  <p:cNvGrpSpPr>
                    <a:grpSpLocks/>
                  </p:cNvGrpSpPr>
                  <p:nvPr/>
                </p:nvGrpSpPr>
                <p:grpSpPr bwMode="auto">
                  <a:xfrm>
                    <a:off x="964" y="3690"/>
                    <a:ext cx="77" cy="34"/>
                    <a:chOff x="964" y="3690"/>
                    <a:chExt cx="77" cy="34"/>
                  </a:xfrm>
                </p:grpSpPr>
                <p:sp>
                  <p:nvSpPr>
                    <p:cNvPr id="4232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4" y="3690"/>
                      <a:ext cx="13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33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9" y="3690"/>
                      <a:ext cx="12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34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5" y="3690"/>
                      <a:ext cx="15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522268" name="Group 489"/>
                <p:cNvGrpSpPr>
                  <a:grpSpLocks/>
                </p:cNvGrpSpPr>
                <p:nvPr/>
              </p:nvGrpSpPr>
              <p:grpSpPr bwMode="auto">
                <a:xfrm>
                  <a:off x="436" y="3650"/>
                  <a:ext cx="102" cy="85"/>
                  <a:chOff x="436" y="3650"/>
                  <a:chExt cx="102" cy="85"/>
                </a:xfrm>
              </p:grpSpPr>
              <p:grpSp>
                <p:nvGrpSpPr>
                  <p:cNvPr id="1522269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436" y="3650"/>
                    <a:ext cx="102" cy="85"/>
                    <a:chOff x="436" y="3650"/>
                    <a:chExt cx="102" cy="85"/>
                  </a:xfrm>
                </p:grpSpPr>
                <p:sp>
                  <p:nvSpPr>
                    <p:cNvPr id="4226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" y="3650"/>
                      <a:ext cx="29" cy="1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70" name="Group 4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6" y="3672"/>
                      <a:ext cx="102" cy="63"/>
                      <a:chOff x="436" y="3672"/>
                      <a:chExt cx="102" cy="63"/>
                    </a:xfrm>
                  </p:grpSpPr>
                  <p:sp>
                    <p:nvSpPr>
                      <p:cNvPr id="4228" name="Rectangle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" y="3680"/>
                        <a:ext cx="95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29" name="Rectangle 4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" y="3672"/>
                        <a:ext cx="102" cy="12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71" name="Group 495"/>
                  <p:cNvGrpSpPr>
                    <a:grpSpLocks/>
                  </p:cNvGrpSpPr>
                  <p:nvPr/>
                </p:nvGrpSpPr>
                <p:grpSpPr bwMode="auto">
                  <a:xfrm>
                    <a:off x="446" y="3691"/>
                    <a:ext cx="82" cy="33"/>
                    <a:chOff x="446" y="3691"/>
                    <a:chExt cx="82" cy="33"/>
                  </a:xfrm>
                </p:grpSpPr>
                <p:sp>
                  <p:nvSpPr>
                    <p:cNvPr id="4223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24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" y="3691"/>
                      <a:ext cx="17" cy="33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25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4610" name="Group 499"/>
                <p:cNvGrpSpPr>
                  <a:grpSpLocks/>
                </p:cNvGrpSpPr>
                <p:nvPr/>
              </p:nvGrpSpPr>
              <p:grpSpPr bwMode="auto">
                <a:xfrm>
                  <a:off x="533" y="3527"/>
                  <a:ext cx="422" cy="219"/>
                  <a:chOff x="533" y="3527"/>
                  <a:chExt cx="422" cy="219"/>
                </a:xfrm>
              </p:grpSpPr>
              <p:grpSp>
                <p:nvGrpSpPr>
                  <p:cNvPr id="4611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533" y="3527"/>
                    <a:ext cx="422" cy="219"/>
                    <a:chOff x="533" y="3527"/>
                    <a:chExt cx="422" cy="219"/>
                  </a:xfrm>
                </p:grpSpPr>
                <p:sp>
                  <p:nvSpPr>
                    <p:cNvPr id="4216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565"/>
                      <a:ext cx="409" cy="181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17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3" y="3533"/>
                      <a:ext cx="23" cy="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18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9" y="3527"/>
                      <a:ext cx="34" cy="2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19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" y="3554"/>
                      <a:ext cx="422" cy="12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20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659"/>
                      <a:ext cx="409" cy="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12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543" y="3579"/>
                    <a:ext cx="394" cy="165"/>
                    <a:chOff x="543" y="3579"/>
                    <a:chExt cx="394" cy="165"/>
                  </a:xfrm>
                </p:grpSpPr>
                <p:grpSp>
                  <p:nvGrpSpPr>
                    <p:cNvPr id="4613" name="Group 5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671"/>
                      <a:ext cx="48" cy="73"/>
                      <a:chOff x="602" y="3671"/>
                      <a:chExt cx="48" cy="73"/>
                    </a:xfrm>
                  </p:grpSpPr>
                  <p:sp>
                    <p:nvSpPr>
                      <p:cNvPr id="4212" name="Rectangl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3" name="Rectangle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2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4" name="Line 5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5" name="Line 5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5" name="Group 5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" y="3671"/>
                      <a:ext cx="48" cy="73"/>
                      <a:chOff x="660" y="3671"/>
                      <a:chExt cx="48" cy="73"/>
                    </a:xfrm>
                  </p:grpSpPr>
                  <p:sp>
                    <p:nvSpPr>
                      <p:cNvPr id="4208" name="Rectangle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76"/>
                        <a:ext cx="40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9" name="Rectangle 5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" y="3732"/>
                        <a:ext cx="44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0" name="Line 5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1" name="Line 5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0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6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671"/>
                      <a:ext cx="47" cy="73"/>
                      <a:chOff x="890" y="3671"/>
                      <a:chExt cx="47" cy="73"/>
                    </a:xfrm>
                  </p:grpSpPr>
                  <p:sp>
                    <p:nvSpPr>
                      <p:cNvPr id="4204" name="Rectangle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5" name="Rectangle 5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6" name="Line 5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7" name="Line 5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7" name="Group 5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671"/>
                      <a:ext cx="48" cy="73"/>
                      <a:chOff x="543" y="3671"/>
                      <a:chExt cx="48" cy="73"/>
                    </a:xfrm>
                  </p:grpSpPr>
                  <p:sp>
                    <p:nvSpPr>
                      <p:cNvPr id="4200" name="Rectangle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1" name="Rectangle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732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2" name="Line 5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3" name="Line 5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99"/>
                        <a:ext cx="46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8" name="Group 5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9" y="3579"/>
                      <a:ext cx="48" cy="73"/>
                      <a:chOff x="719" y="3579"/>
                      <a:chExt cx="48" cy="73"/>
                    </a:xfrm>
                  </p:grpSpPr>
                  <p:sp>
                    <p:nvSpPr>
                      <p:cNvPr id="4196" name="Rectangl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3" y="3584"/>
                        <a:ext cx="40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7" name="Rectangle 5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2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8" name="Line 5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2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9" name="Line 5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9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9" name="Group 5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2" y="3671"/>
                      <a:ext cx="50" cy="73"/>
                      <a:chOff x="772" y="3671"/>
                      <a:chExt cx="50" cy="73"/>
                    </a:xfrm>
                  </p:grpSpPr>
                  <p:sp>
                    <p:nvSpPr>
                      <p:cNvPr id="4192" name="Rectangle 5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76"/>
                        <a:ext cx="42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3" name="Rectangle 5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5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4" name="Line 5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5" name="Line 5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2" y="3699"/>
                        <a:ext cx="50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20" name="Group 5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671"/>
                      <a:ext cx="47" cy="73"/>
                      <a:chOff x="833" y="3671"/>
                      <a:chExt cx="47" cy="73"/>
                    </a:xfrm>
                  </p:grpSpPr>
                  <p:sp>
                    <p:nvSpPr>
                      <p:cNvPr id="4188" name="Rectangle 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9" name="Rectangle 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3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0" name="Line 5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1" name="Line 5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21" name="Group 5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579"/>
                      <a:ext cx="48" cy="73"/>
                      <a:chOff x="602" y="3579"/>
                      <a:chExt cx="48" cy="73"/>
                    </a:xfrm>
                  </p:grpSpPr>
                  <p:sp>
                    <p:nvSpPr>
                      <p:cNvPr id="4184" name="Rectangle 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5" name="Rectangle 5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6" name="Line 5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7" name="Line 5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22" name="Group 5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1" y="3579"/>
                      <a:ext cx="47" cy="73"/>
                      <a:chOff x="661" y="3579"/>
                      <a:chExt cx="47" cy="73"/>
                    </a:xfrm>
                  </p:grpSpPr>
                  <p:sp>
                    <p:nvSpPr>
                      <p:cNvPr id="4180" name="Rectangl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5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1" name="Rectangl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40"/>
                        <a:ext cx="42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2" name="Line 5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3" name="Line 5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1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33" name="Group 5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579"/>
                      <a:ext cx="47" cy="73"/>
                      <a:chOff x="890" y="3579"/>
                      <a:chExt cx="47" cy="73"/>
                    </a:xfrm>
                  </p:grpSpPr>
                  <p:sp>
                    <p:nvSpPr>
                      <p:cNvPr id="4176" name="Rectangle 5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7" name="Rectangle 5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8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9" name="Line 5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34" name="Group 5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579"/>
                      <a:ext cx="49" cy="73"/>
                      <a:chOff x="543" y="3579"/>
                      <a:chExt cx="49" cy="73"/>
                    </a:xfrm>
                  </p:grpSpPr>
                  <p:sp>
                    <p:nvSpPr>
                      <p:cNvPr id="4172" name="Rectangle 5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0" y="3584"/>
                        <a:ext cx="38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3" name="Rectangle 5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640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4" name="Line 5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5" name="Line 5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06"/>
                        <a:ext cx="49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46" name="Group 5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5" y="3579"/>
                      <a:ext cx="47" cy="73"/>
                      <a:chOff x="775" y="3579"/>
                      <a:chExt cx="47" cy="73"/>
                    </a:xfrm>
                  </p:grpSpPr>
                  <p:sp>
                    <p:nvSpPr>
                      <p:cNvPr id="4168" name="Rectangle 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9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9" name="Rectangle 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0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1" name="Line 5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5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52" name="Group 5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579"/>
                      <a:ext cx="47" cy="73"/>
                      <a:chOff x="833" y="3579"/>
                      <a:chExt cx="47" cy="73"/>
                    </a:xfrm>
                  </p:grpSpPr>
                  <p:sp>
                    <p:nvSpPr>
                      <p:cNvPr id="4164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7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5" name="Rectangle 5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6" name="Line 5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7" name="Line 5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4673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722" y="3670"/>
                    <a:ext cx="43" cy="76"/>
                    <a:chOff x="722" y="3670"/>
                    <a:chExt cx="43" cy="76"/>
                  </a:xfrm>
                </p:grpSpPr>
                <p:sp>
                  <p:nvSpPr>
                    <p:cNvPr id="4148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" y="3670"/>
                      <a:ext cx="41" cy="7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49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7" y="3680"/>
                      <a:ext cx="29" cy="6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50" name="Oval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7" y="3714"/>
                      <a:ext cx="8" cy="11"/>
                    </a:xfrm>
                    <a:prstGeom prst="ellipse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pic>
            <p:nvPicPr>
              <p:cNvPr id="4137" name="Picture 576"/>
              <p:cNvPicPr>
                <a:picLocks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25" y="1791"/>
                <a:ext cx="701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22241" name="Rectangle 577"/>
              <p:cNvSpPr>
                <a:spLocks noChangeArrowheads="1"/>
              </p:cNvSpPr>
              <p:nvPr/>
            </p:nvSpPr>
            <p:spPr bwMode="auto">
              <a:xfrm>
                <a:off x="1664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 algn="ctr"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標楷體" pitchFamily="65" charset="-120"/>
                  </a:rPr>
                  <a:t>SCM</a:t>
                </a:r>
              </a:p>
            </p:txBody>
          </p:sp>
          <p:sp>
            <p:nvSpPr>
              <p:cNvPr id="1522242" name="Rectangle 578"/>
              <p:cNvSpPr>
                <a:spLocks noChangeArrowheads="1"/>
              </p:cNvSpPr>
              <p:nvPr/>
            </p:nvSpPr>
            <p:spPr bwMode="auto">
              <a:xfrm>
                <a:off x="4055" y="3505"/>
                <a:ext cx="623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 algn="ctr"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標楷體" pitchFamily="65" charset="-120"/>
                  </a:rPr>
                  <a:t>SFA</a:t>
                </a:r>
              </a:p>
            </p:txBody>
          </p:sp>
          <p:sp>
            <p:nvSpPr>
              <p:cNvPr id="1522243" name="Rectangle 579"/>
              <p:cNvSpPr>
                <a:spLocks noChangeArrowheads="1"/>
              </p:cNvSpPr>
              <p:nvPr/>
            </p:nvSpPr>
            <p:spPr bwMode="auto">
              <a:xfrm>
                <a:off x="2808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 algn="ctr"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標楷體" pitchFamily="65" charset="-120"/>
                  </a:rPr>
                  <a:t>ERP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D6A2B-E88B-43CA-BCBF-558741E10A4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24259" name="Rectangle 2"/>
          <p:cNvSpPr>
            <a:spLocks noChangeArrowheads="1"/>
          </p:cNvSpPr>
          <p:nvPr/>
        </p:nvSpPr>
        <p:spPr bwMode="auto">
          <a:xfrm>
            <a:off x="7620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化的關鍵：</a:t>
            </a:r>
            <a:r>
              <a:rPr lang="en-US" altLang="zh-TW" sz="3600" b="1">
                <a:solidFill>
                  <a:srgbClr val="FFFF00"/>
                </a:solidFill>
                <a:ea typeface="標楷體" pitchFamily="65" charset="-120"/>
              </a:rPr>
              <a:t>SISP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505200" y="990600"/>
            <a:ext cx="2432050" cy="4495800"/>
            <a:chOff x="2208" y="624"/>
            <a:chExt cx="1532" cy="2832"/>
          </a:xfrm>
        </p:grpSpPr>
        <p:sp>
          <p:nvSpPr>
            <p:cNvPr id="224300" name="Text Box 5"/>
            <p:cNvSpPr txBox="1">
              <a:spLocks noChangeArrowheads="1"/>
            </p:cNvSpPr>
            <p:nvPr/>
          </p:nvSpPr>
          <p:spPr bwMode="auto">
            <a:xfrm>
              <a:off x="2208" y="624"/>
              <a:ext cx="1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Appraisal of IS/IT as it</a:t>
              </a:r>
            </a:p>
            <a:p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relates to the business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224301" name="Rectangle 7"/>
            <p:cNvSpPr>
              <a:spLocks noChangeArrowheads="1"/>
            </p:cNvSpPr>
            <p:nvPr/>
          </p:nvSpPr>
          <p:spPr bwMode="auto">
            <a:xfrm>
              <a:off x="2352" y="1104"/>
              <a:ext cx="1056" cy="384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Understand the industry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structure and business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position (inc. SWOT)</a:t>
              </a:r>
            </a:p>
          </p:txBody>
        </p:sp>
        <p:sp>
          <p:nvSpPr>
            <p:cNvPr id="224302" name="Rectangle 8"/>
            <p:cNvSpPr>
              <a:spLocks noChangeArrowheads="1"/>
            </p:cNvSpPr>
            <p:nvPr/>
          </p:nvSpPr>
          <p:spPr bwMode="auto">
            <a:xfrm>
              <a:off x="2352" y="1680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Analyse the external value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chain and information 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flow implications</a:t>
              </a:r>
            </a:p>
          </p:txBody>
        </p:sp>
        <p:sp>
          <p:nvSpPr>
            <p:cNvPr id="224303" name="Rectangle 9"/>
            <p:cNvSpPr>
              <a:spLocks noChangeArrowheads="1"/>
            </p:cNvSpPr>
            <p:nvPr/>
          </p:nvSpPr>
          <p:spPr bwMode="auto">
            <a:xfrm>
              <a:off x="2352" y="220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Analyse the internal value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chain and information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relationships</a:t>
              </a:r>
            </a:p>
          </p:txBody>
        </p:sp>
        <p:sp>
          <p:nvSpPr>
            <p:cNvPr id="224304" name="Rectangle 10"/>
            <p:cNvSpPr>
              <a:spLocks noChangeArrowheads="1"/>
            </p:cNvSpPr>
            <p:nvPr/>
          </p:nvSpPr>
          <p:spPr bwMode="auto">
            <a:xfrm>
              <a:off x="2352" y="268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Assess the business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contribution of existing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systems (SWOT)</a:t>
              </a:r>
            </a:p>
          </p:txBody>
        </p:sp>
        <p:sp>
          <p:nvSpPr>
            <p:cNvPr id="224305" name="Rectangle 11"/>
            <p:cNvSpPr>
              <a:spLocks noChangeArrowheads="1"/>
            </p:cNvSpPr>
            <p:nvPr/>
          </p:nvSpPr>
          <p:spPr bwMode="auto">
            <a:xfrm>
              <a:off x="2736" y="3168"/>
              <a:ext cx="624" cy="288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Existing</a:t>
              </a:r>
            </a:p>
          </p:txBody>
        </p:sp>
        <p:sp>
          <p:nvSpPr>
            <p:cNvPr id="224306" name="Line 34"/>
            <p:cNvSpPr>
              <a:spLocks noChangeShapeType="1"/>
            </p:cNvSpPr>
            <p:nvPr/>
          </p:nvSpPr>
          <p:spPr bwMode="auto">
            <a:xfrm>
              <a:off x="2880" y="1488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7" name="Line 35"/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8" name="Line 36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9" name="Line 37"/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04800" y="990600"/>
            <a:ext cx="4724400" cy="4876800"/>
            <a:chOff x="192" y="624"/>
            <a:chExt cx="2976" cy="3072"/>
          </a:xfrm>
        </p:grpSpPr>
        <p:sp>
          <p:nvSpPr>
            <p:cNvPr id="224282" name="Line 22"/>
            <p:cNvSpPr>
              <a:spLocks noChangeShapeType="1"/>
            </p:cNvSpPr>
            <p:nvPr/>
          </p:nvSpPr>
          <p:spPr bwMode="auto">
            <a:xfrm>
              <a:off x="1056" y="1200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83" name="Line 26"/>
            <p:cNvSpPr>
              <a:spLocks noChangeShapeType="1"/>
            </p:cNvSpPr>
            <p:nvPr/>
          </p:nvSpPr>
          <p:spPr bwMode="auto">
            <a:xfrm>
              <a:off x="1104" y="3552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192" y="624"/>
              <a:ext cx="2976" cy="3072"/>
              <a:chOff x="192" y="624"/>
              <a:chExt cx="2976" cy="3072"/>
            </a:xfrm>
          </p:grpSpPr>
          <p:sp>
            <p:nvSpPr>
              <p:cNvPr id="224285" name="Text Box 4"/>
              <p:cNvSpPr txBox="1">
                <a:spLocks noChangeArrowheads="1"/>
              </p:cNvSpPr>
              <p:nvPr/>
            </p:nvSpPr>
            <p:spPr bwMode="auto">
              <a:xfrm>
                <a:off x="192" y="624"/>
                <a:ext cx="205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Assessing the need for</a:t>
                </a:r>
              </a:p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Immediate investments(1-2yrs)</a:t>
                </a:r>
              </a:p>
              <a:p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(short/medium term-analytical)</a:t>
                </a:r>
              </a:p>
            </p:txBody>
          </p:sp>
          <p:sp>
            <p:nvSpPr>
              <p:cNvPr id="224286" name="Rectangle 12"/>
              <p:cNvSpPr>
                <a:spLocks noChangeArrowheads="1"/>
              </p:cNvSpPr>
              <p:nvPr/>
            </p:nvSpPr>
            <p:spPr bwMode="auto">
              <a:xfrm>
                <a:off x="2544" y="3312"/>
                <a:ext cx="624" cy="288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2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Required</a:t>
                </a:r>
              </a:p>
            </p:txBody>
          </p:sp>
          <p:sp>
            <p:nvSpPr>
              <p:cNvPr id="224287" name="Rectangle 14"/>
              <p:cNvSpPr>
                <a:spLocks noChangeArrowheads="1"/>
              </p:cNvSpPr>
              <p:nvPr/>
            </p:nvSpPr>
            <p:spPr bwMode="auto">
              <a:xfrm>
                <a:off x="288" y="1344"/>
                <a:ext cx="1488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Interpret business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Objectives and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strategy</a:t>
                </a:r>
              </a:p>
            </p:txBody>
          </p:sp>
          <p:sp>
            <p:nvSpPr>
              <p:cNvPr id="224288" name="Rectangle 15"/>
              <p:cNvSpPr>
                <a:spLocks noChangeArrowheads="1"/>
              </p:cNvSpPr>
              <p:nvPr/>
            </p:nvSpPr>
            <p:spPr bwMode="auto">
              <a:xfrm>
                <a:off x="288" y="1920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Determine CSF for the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company and its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competitors etc.</a:t>
                </a:r>
              </a:p>
            </p:txBody>
          </p:sp>
          <p:sp>
            <p:nvSpPr>
              <p:cNvPr id="224289" name="Rectangle 16"/>
              <p:cNvSpPr>
                <a:spLocks noChangeArrowheads="1"/>
              </p:cNvSpPr>
              <p:nvPr/>
            </p:nvSpPr>
            <p:spPr bwMode="auto">
              <a:xfrm>
                <a:off x="240" y="2544"/>
                <a:ext cx="1584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Identify critical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Business processes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And activities</a:t>
                </a:r>
              </a:p>
            </p:txBody>
          </p:sp>
          <p:sp>
            <p:nvSpPr>
              <p:cNvPr id="224290" name="Rectangle 17"/>
              <p:cNvSpPr>
                <a:spLocks noChangeArrowheads="1"/>
              </p:cNvSpPr>
              <p:nvPr/>
            </p:nvSpPr>
            <p:spPr bwMode="auto">
              <a:xfrm>
                <a:off x="288" y="3168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Determine short-term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Focus for investments</a:t>
                </a:r>
              </a:p>
            </p:txBody>
          </p:sp>
          <p:sp>
            <p:nvSpPr>
              <p:cNvPr id="224291" name="Line 21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2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2" name="Line 23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3" name="Line 24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4" name="Line 25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5" name="Line 27"/>
              <p:cNvSpPr>
                <a:spLocks noChangeShapeType="1"/>
              </p:cNvSpPr>
              <p:nvPr/>
            </p:nvSpPr>
            <p:spPr bwMode="auto">
              <a:xfrm flipV="1">
                <a:off x="1104" y="3408"/>
                <a:ext cx="1440" cy="28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6" name="Line 38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7" name="Line 40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8" name="Line 42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9" name="Line 44"/>
              <p:cNvSpPr>
                <a:spLocks noChangeShapeType="1"/>
              </p:cNvSpPr>
              <p:nvPr/>
            </p:nvSpPr>
            <p:spPr bwMode="auto">
              <a:xfrm flipV="1">
                <a:off x="1824" y="2976"/>
                <a:ext cx="528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657600" y="990600"/>
            <a:ext cx="5187950" cy="5257800"/>
            <a:chOff x="2304" y="624"/>
            <a:chExt cx="3268" cy="3312"/>
          </a:xfrm>
        </p:grpSpPr>
        <p:sp>
          <p:nvSpPr>
            <p:cNvPr id="224265" name="Line 30"/>
            <p:cNvSpPr>
              <a:spLocks noChangeShapeType="1"/>
            </p:cNvSpPr>
            <p:nvPr/>
          </p:nvSpPr>
          <p:spPr bwMode="auto">
            <a:xfrm>
              <a:off x="4656" y="1776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66" name="Line 46"/>
            <p:cNvSpPr>
              <a:spLocks noChangeShapeType="1"/>
            </p:cNvSpPr>
            <p:nvPr/>
          </p:nvSpPr>
          <p:spPr bwMode="auto">
            <a:xfrm>
              <a:off x="2544" y="3888"/>
              <a:ext cx="0" cy="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49"/>
            <p:cNvGrpSpPr>
              <a:grpSpLocks/>
            </p:cNvGrpSpPr>
            <p:nvPr/>
          </p:nvGrpSpPr>
          <p:grpSpPr bwMode="auto">
            <a:xfrm>
              <a:off x="2304" y="624"/>
              <a:ext cx="3268" cy="3216"/>
              <a:chOff x="2304" y="624"/>
              <a:chExt cx="3268" cy="3216"/>
            </a:xfrm>
          </p:grpSpPr>
          <p:sp>
            <p:nvSpPr>
              <p:cNvPr id="224268" name="Text Box 6"/>
              <p:cNvSpPr txBox="1">
                <a:spLocks noChangeArrowheads="1"/>
              </p:cNvSpPr>
              <p:nvPr/>
            </p:nvSpPr>
            <p:spPr bwMode="auto">
              <a:xfrm>
                <a:off x="3792" y="624"/>
                <a:ext cx="1780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Identifying potential</a:t>
                </a:r>
              </a:p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future investments (1-5yrs)</a:t>
                </a:r>
              </a:p>
              <a:p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(long term-creative) </a:t>
                </a:r>
              </a:p>
            </p:txBody>
          </p:sp>
          <p:sp>
            <p:nvSpPr>
              <p:cNvPr id="224269" name="Rectangle 1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patential IS/IT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impact on products/markets,etc.</a:t>
                </a:r>
              </a:p>
            </p:txBody>
          </p:sp>
          <p:sp>
            <p:nvSpPr>
              <p:cNvPr id="224270" name="Rectangle 1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the strategic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 of IS/IT and its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affects on the value chain</a:t>
                </a:r>
              </a:p>
            </p:txBody>
          </p:sp>
          <p:sp>
            <p:nvSpPr>
              <p:cNvPr id="224271" name="Rectangle 20"/>
              <p:cNvSpPr>
                <a:spLocks noChangeArrowheads="1"/>
              </p:cNvSpPr>
              <p:nvPr/>
            </p:nvSpPr>
            <p:spPr bwMode="auto">
              <a:xfrm>
                <a:off x="3936" y="2496"/>
                <a:ext cx="1536" cy="432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Identify options for long-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term IS/IT investment and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select most beneficial</a:t>
                </a:r>
              </a:p>
            </p:txBody>
          </p:sp>
          <p:sp>
            <p:nvSpPr>
              <p:cNvPr id="224272" name="Line 28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3" name="Line 29"/>
              <p:cNvSpPr>
                <a:spLocks noChangeShapeType="1"/>
              </p:cNvSpPr>
              <p:nvPr/>
            </p:nvSpPr>
            <p:spPr bwMode="auto">
              <a:xfrm>
                <a:off x="4656" y="120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4" name="Line 31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5" name="Line 32"/>
              <p:cNvSpPr>
                <a:spLocks noChangeShapeType="1"/>
              </p:cNvSpPr>
              <p:nvPr/>
            </p:nvSpPr>
            <p:spPr bwMode="auto">
              <a:xfrm>
                <a:off x="4656" y="2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6" name="Line 33"/>
              <p:cNvSpPr>
                <a:spLocks noChangeShapeType="1"/>
              </p:cNvSpPr>
              <p:nvPr/>
            </p:nvSpPr>
            <p:spPr bwMode="auto">
              <a:xfrm flipH="1">
                <a:off x="2880" y="364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7" name="Line 39"/>
              <p:cNvSpPr>
                <a:spLocks noChangeShapeType="1"/>
              </p:cNvSpPr>
              <p:nvPr/>
            </p:nvSpPr>
            <p:spPr bwMode="auto">
              <a:xfrm flipH="1">
                <a:off x="2880" y="1536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8" name="Line 41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9" name="Line 43"/>
              <p:cNvSpPr>
                <a:spLocks noChangeShapeType="1"/>
              </p:cNvSpPr>
              <p:nvPr/>
            </p:nvSpPr>
            <p:spPr bwMode="auto">
              <a:xfrm flipH="1">
                <a:off x="2880" y="2640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80" name="Line 45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81" name="Rectangle 13"/>
              <p:cNvSpPr>
                <a:spLocks noChangeArrowheads="1"/>
              </p:cNvSpPr>
              <p:nvPr/>
            </p:nvSpPr>
            <p:spPr bwMode="auto">
              <a:xfrm>
                <a:off x="2304" y="3456"/>
                <a:ext cx="576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</a:t>
                </a:r>
              </a:p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applications</a:t>
                </a:r>
              </a:p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portfolio</a:t>
                </a:r>
              </a:p>
            </p:txBody>
          </p:sp>
        </p:grpSp>
      </p:grpSp>
      <p:sp>
        <p:nvSpPr>
          <p:cNvPr id="224263" name="Text Box 52"/>
          <p:cNvSpPr txBox="1">
            <a:spLocks noChangeArrowheads="1"/>
          </p:cNvSpPr>
          <p:nvPr/>
        </p:nvSpPr>
        <p:spPr bwMode="auto">
          <a:xfrm>
            <a:off x="3336925" y="60579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Ward </a:t>
            </a:r>
            <a:r>
              <a:rPr lang="en-US" altLang="zh-TW" b="1" i="1">
                <a:latin typeface="Times New Roman" pitchFamily="18" charset="0"/>
                <a:ea typeface="標楷體" pitchFamily="65" charset="-120"/>
              </a:rPr>
              <a:t>et al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, 1990</a:t>
            </a:r>
          </a:p>
        </p:txBody>
      </p:sp>
      <p:pic>
        <p:nvPicPr>
          <p:cNvPr id="224264" name="Picture 53" descr="j028667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373688"/>
            <a:ext cx="85883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4AF63-D100-4FD9-B9EC-90A7D8A1E2C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381000" y="581025"/>
            <a:ext cx="8458200" cy="0"/>
          </a:xfrm>
          <a:prstGeom prst="line">
            <a:avLst/>
          </a:prstGeom>
          <a:noFill/>
          <a:ln w="57150" cmpd="thinThick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04800" y="-1588"/>
            <a:ext cx="8512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 SISP</a:t>
            </a:r>
            <a:r>
              <a:rPr lang="zh-TW" altLang="en-US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的規劃結果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：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(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IS +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 IT + IM )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Strategy</a:t>
            </a:r>
            <a:endParaRPr lang="en-US" altLang="zh-TW" sz="3200" b="1">
              <a:solidFill>
                <a:srgbClr val="FFFF00"/>
              </a:solidFill>
              <a:ea typeface="標楷體" pitchFamily="65" charset="-120"/>
            </a:endParaRPr>
          </a:p>
        </p:txBody>
      </p:sp>
      <p:graphicFrame>
        <p:nvGraphicFramePr>
          <p:cNvPr id="1072132" name="Object 4"/>
          <p:cNvGraphicFramePr>
            <a:graphicFrameLocks noChangeAspect="1"/>
          </p:cNvGraphicFramePr>
          <p:nvPr/>
        </p:nvGraphicFramePr>
        <p:xfrm>
          <a:off x="228600" y="733425"/>
          <a:ext cx="8610600" cy="5943600"/>
        </p:xfrm>
        <a:graphic>
          <a:graphicData uri="http://schemas.openxmlformats.org/presentationml/2006/ole">
            <p:oleObj spid="_x0000_s2050" name="簡報" r:id="rId3" imgW="2511360" imgH="1882800" progId="PowerPoint.Show.8">
              <p:embed/>
            </p:oleObj>
          </a:graphicData>
        </a:graphic>
      </p:graphicFrame>
      <p:pic>
        <p:nvPicPr>
          <p:cNvPr id="5126" name="Picture 5" descr="j03180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5353050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73D61-9D0E-4750-9CFE-87984B877445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7890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化策略</a:t>
            </a:r>
          </a:p>
        </p:txBody>
      </p:sp>
      <p:sp>
        <p:nvSpPr>
          <p:cNvPr id="225284" name="Text Box 49"/>
          <p:cNvSpPr txBox="1">
            <a:spLocks noChangeArrowheads="1"/>
          </p:cNvSpPr>
          <p:nvPr/>
        </p:nvSpPr>
        <p:spPr bwMode="auto">
          <a:xfrm>
            <a:off x="609600" y="5486400"/>
            <a:ext cx="8185150" cy="64135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化不是單純或片面的電腦化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資訊化。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化更需要考量以策略性、整體性、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搭配性、擴展性、完整性的應用資訊科技與資訊系統協助企業達成其經營目標。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57200" y="1295400"/>
            <a:ext cx="8382000" cy="3810000"/>
            <a:chOff x="288" y="816"/>
            <a:chExt cx="5280" cy="2400"/>
          </a:xfrm>
        </p:grpSpPr>
        <p:sp>
          <p:nvSpPr>
            <p:cNvPr id="225287" name="Rectangle 51"/>
            <p:cNvSpPr>
              <a:spLocks noChangeArrowheads="1"/>
            </p:cNvSpPr>
            <p:nvPr/>
          </p:nvSpPr>
          <p:spPr bwMode="auto">
            <a:xfrm>
              <a:off x="2989" y="2216"/>
              <a:ext cx="2579" cy="23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外部營運系統</a:t>
              </a:r>
            </a:p>
          </p:txBody>
        </p:sp>
        <p:sp>
          <p:nvSpPr>
            <p:cNvPr id="225288" name="Rectangle 52"/>
            <p:cNvSpPr>
              <a:spLocks noChangeArrowheads="1"/>
            </p:cNvSpPr>
            <p:nvPr/>
          </p:nvSpPr>
          <p:spPr bwMode="auto">
            <a:xfrm>
              <a:off x="336" y="2216"/>
              <a:ext cx="2701" cy="232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內部營運系統</a:t>
              </a:r>
            </a:p>
          </p:txBody>
        </p:sp>
        <p:sp>
          <p:nvSpPr>
            <p:cNvPr id="225289" name="Rectangle 53"/>
            <p:cNvSpPr>
              <a:spLocks noChangeArrowheads="1"/>
            </p:cNvSpPr>
            <p:nvPr/>
          </p:nvSpPr>
          <p:spPr bwMode="auto">
            <a:xfrm>
              <a:off x="336" y="816"/>
              <a:ext cx="1728" cy="2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b="1">
                  <a:solidFill>
                    <a:schemeClr val="bg2"/>
                  </a:solidFill>
                  <a:ea typeface="標楷體" pitchFamily="65" charset="-120"/>
                </a:rPr>
                <a:t>短　期</a:t>
              </a:r>
            </a:p>
          </p:txBody>
        </p:sp>
        <p:sp>
          <p:nvSpPr>
            <p:cNvPr id="225290" name="Rectangle 54"/>
            <p:cNvSpPr>
              <a:spLocks noChangeArrowheads="1"/>
            </p:cNvSpPr>
            <p:nvPr/>
          </p:nvSpPr>
          <p:spPr bwMode="auto">
            <a:xfrm>
              <a:off x="3936" y="816"/>
              <a:ext cx="1609" cy="2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b="1">
                  <a:solidFill>
                    <a:schemeClr val="bg2"/>
                  </a:solidFill>
                  <a:ea typeface="標楷體" pitchFamily="65" charset="-120"/>
                </a:rPr>
                <a:t>長　期</a:t>
              </a: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291" name="Rectangle 55"/>
            <p:cNvSpPr>
              <a:spLocks noChangeArrowheads="1"/>
            </p:cNvSpPr>
            <p:nvPr/>
          </p:nvSpPr>
          <p:spPr bwMode="auto">
            <a:xfrm>
              <a:off x="2112" y="816"/>
              <a:ext cx="1776" cy="2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b="1">
                  <a:solidFill>
                    <a:schemeClr val="bg2"/>
                  </a:solidFill>
                  <a:ea typeface="標楷體" pitchFamily="65" charset="-120"/>
                </a:rPr>
                <a:t>中　期</a:t>
              </a:r>
            </a:p>
          </p:txBody>
        </p:sp>
        <p:sp>
          <p:nvSpPr>
            <p:cNvPr id="225292" name="Line 56"/>
            <p:cNvSpPr>
              <a:spLocks noChangeShapeType="1"/>
            </p:cNvSpPr>
            <p:nvPr/>
          </p:nvSpPr>
          <p:spPr bwMode="auto">
            <a:xfrm>
              <a:off x="2060" y="1577"/>
              <a:ext cx="4" cy="6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293" name="Line 57"/>
            <p:cNvSpPr>
              <a:spLocks noChangeShapeType="1"/>
            </p:cNvSpPr>
            <p:nvPr/>
          </p:nvSpPr>
          <p:spPr bwMode="auto">
            <a:xfrm>
              <a:off x="3888" y="1577"/>
              <a:ext cx="1" cy="6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294" name="Rectangle 58"/>
            <p:cNvSpPr>
              <a:spLocks noChangeArrowheads="1"/>
            </p:cNvSpPr>
            <p:nvPr/>
          </p:nvSpPr>
          <p:spPr bwMode="auto">
            <a:xfrm>
              <a:off x="336" y="1052"/>
              <a:ext cx="1728" cy="58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solidFill>
                    <a:schemeClr val="bg2"/>
                  </a:solidFill>
                  <a:ea typeface="標楷體" pitchFamily="65" charset="-120"/>
                </a:rPr>
                <a:t>eOffice Workflow</a:t>
              </a:r>
            </a:p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辦公室流程自動化　</a:t>
              </a:r>
            </a:p>
          </p:txBody>
        </p:sp>
        <p:sp>
          <p:nvSpPr>
            <p:cNvPr id="225295" name="Rectangle 59"/>
            <p:cNvSpPr>
              <a:spLocks noChangeArrowheads="1"/>
            </p:cNvSpPr>
            <p:nvPr/>
          </p:nvSpPr>
          <p:spPr bwMode="auto">
            <a:xfrm>
              <a:off x="2064" y="1052"/>
              <a:ext cx="1824" cy="349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200" b="1">
                  <a:solidFill>
                    <a:schemeClr val="bg2"/>
                  </a:solidFill>
                  <a:ea typeface="標楷體" pitchFamily="65" charset="-120"/>
                </a:rPr>
                <a:t>Customer Relationship Management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顧客關係管理</a:t>
              </a:r>
              <a:r>
                <a:rPr lang="zh-TW" altLang="en-US" sz="1400">
                  <a:solidFill>
                    <a:schemeClr val="bg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296" name="Rectangle 60"/>
            <p:cNvSpPr>
              <a:spLocks noChangeArrowheads="1"/>
            </p:cNvSpPr>
            <p:nvPr/>
          </p:nvSpPr>
          <p:spPr bwMode="auto">
            <a:xfrm>
              <a:off x="3888" y="1488"/>
              <a:ext cx="1650" cy="33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ea typeface="標楷體" pitchFamily="65" charset="-120"/>
                </a:rPr>
                <a:t>EC B2C</a:t>
              </a:r>
            </a:p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ea typeface="標楷體" pitchFamily="65" charset="-120"/>
                </a:rPr>
                <a:t>商對客電子商務</a:t>
              </a:r>
            </a:p>
          </p:txBody>
        </p:sp>
        <p:sp>
          <p:nvSpPr>
            <p:cNvPr id="225297" name="Rectangle 61"/>
            <p:cNvSpPr>
              <a:spLocks noChangeArrowheads="1"/>
            </p:cNvSpPr>
            <p:nvPr/>
          </p:nvSpPr>
          <p:spPr bwMode="auto">
            <a:xfrm>
              <a:off x="336" y="1693"/>
              <a:ext cx="1728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solidFill>
                    <a:schemeClr val="bg2"/>
                  </a:solidFill>
                  <a:ea typeface="標楷體" pitchFamily="65" charset="-120"/>
                </a:rPr>
                <a:t>Business Operating System</a:t>
              </a:r>
            </a:p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商務營運系統　</a:t>
              </a:r>
            </a:p>
          </p:txBody>
        </p:sp>
        <p:sp>
          <p:nvSpPr>
            <p:cNvPr id="225298" name="Rectangle 62"/>
            <p:cNvSpPr>
              <a:spLocks noChangeArrowheads="1"/>
            </p:cNvSpPr>
            <p:nvPr/>
          </p:nvSpPr>
          <p:spPr bwMode="auto">
            <a:xfrm>
              <a:off x="3888" y="1872"/>
              <a:ext cx="1650" cy="3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solidFill>
                    <a:schemeClr val="bg2"/>
                  </a:solidFill>
                  <a:ea typeface="標楷體" pitchFamily="65" charset="-120"/>
                </a:rPr>
                <a:t>EC B2B</a:t>
              </a:r>
            </a:p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商對商電子商務</a:t>
              </a:r>
            </a:p>
          </p:txBody>
        </p:sp>
        <p:sp>
          <p:nvSpPr>
            <p:cNvPr id="225299" name="Rectangle 63"/>
            <p:cNvSpPr>
              <a:spLocks noChangeArrowheads="1"/>
            </p:cNvSpPr>
            <p:nvPr/>
          </p:nvSpPr>
          <p:spPr bwMode="auto">
            <a:xfrm>
              <a:off x="2064" y="1460"/>
              <a:ext cx="1824" cy="349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200" b="1">
                  <a:solidFill>
                    <a:schemeClr val="tx2"/>
                  </a:solidFill>
                  <a:ea typeface="標楷體" pitchFamily="65" charset="-120"/>
                </a:rPr>
                <a:t>Supplier Relationship Management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供應商鏈路管理</a:t>
              </a:r>
              <a:r>
                <a:rPr lang="zh-TW" altLang="en-US" sz="1400" b="1">
                  <a:solidFill>
                    <a:schemeClr val="tx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300" name="Rectangle 64"/>
            <p:cNvSpPr>
              <a:spLocks noChangeArrowheads="1"/>
            </p:cNvSpPr>
            <p:nvPr/>
          </p:nvSpPr>
          <p:spPr bwMode="auto">
            <a:xfrm>
              <a:off x="2064" y="1868"/>
              <a:ext cx="1824" cy="34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 b="1">
                  <a:solidFill>
                    <a:schemeClr val="bg2"/>
                  </a:solidFill>
                  <a:ea typeface="標楷體" pitchFamily="65" charset="-120"/>
                </a:rPr>
                <a:t>Business Management System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商務管理系統</a:t>
              </a:r>
              <a:r>
                <a:rPr lang="zh-TW" altLang="en-US" sz="1400" b="1">
                  <a:solidFill>
                    <a:schemeClr val="bg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301" name="Rectangle 65"/>
            <p:cNvSpPr>
              <a:spLocks noChangeArrowheads="1"/>
            </p:cNvSpPr>
            <p:nvPr/>
          </p:nvSpPr>
          <p:spPr bwMode="auto">
            <a:xfrm>
              <a:off x="288" y="2880"/>
              <a:ext cx="5280" cy="33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Knowledge Management Information System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知識管理資訊系統</a:t>
              </a:r>
            </a:p>
          </p:txBody>
        </p:sp>
        <p:sp>
          <p:nvSpPr>
            <p:cNvPr id="225302" name="AutoShape 66"/>
            <p:cNvSpPr>
              <a:spLocks noChangeArrowheads="1"/>
            </p:cNvSpPr>
            <p:nvPr/>
          </p:nvSpPr>
          <p:spPr bwMode="auto">
            <a:xfrm>
              <a:off x="2928" y="2448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03" name="AutoShape 67"/>
            <p:cNvSpPr>
              <a:spLocks noChangeArrowheads="1"/>
            </p:cNvSpPr>
            <p:nvPr/>
          </p:nvSpPr>
          <p:spPr bwMode="auto">
            <a:xfrm>
              <a:off x="1056" y="2448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04" name="AutoShape 68"/>
            <p:cNvSpPr>
              <a:spLocks noChangeArrowheads="1"/>
            </p:cNvSpPr>
            <p:nvPr/>
          </p:nvSpPr>
          <p:spPr bwMode="auto">
            <a:xfrm>
              <a:off x="4608" y="2448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05" name="Rectangle 69"/>
            <p:cNvSpPr>
              <a:spLocks noChangeArrowheads="1"/>
            </p:cNvSpPr>
            <p:nvPr/>
          </p:nvSpPr>
          <p:spPr bwMode="auto">
            <a:xfrm>
              <a:off x="3888" y="1056"/>
              <a:ext cx="1632" cy="384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Mobile Business</a:t>
              </a:r>
            </a:p>
            <a:p>
              <a:pPr algn="ctr"/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行動化企業</a:t>
              </a:r>
            </a:p>
          </p:txBody>
        </p:sp>
      </p:grpSp>
      <p:pic>
        <p:nvPicPr>
          <p:cNvPr id="225286" name="Picture 70" descr="j0283593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64388" y="458788"/>
            <a:ext cx="792162" cy="704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376</Words>
  <Application>Microsoft Office PowerPoint</Application>
  <PresentationFormat>如螢幕大小 (4:3)</PresentationFormat>
  <Paragraphs>107</Paragraphs>
  <Slides>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8" baseType="lpstr">
      <vt:lpstr>教學目標</vt:lpstr>
      <vt:lpstr>CorelDRAW 6.0</vt:lpstr>
      <vt:lpstr>Microsoft PowerPoint 簡報</vt:lpstr>
      <vt:lpstr>企業e化</vt:lpstr>
      <vt:lpstr>投影片 2</vt:lpstr>
      <vt:lpstr>投影片 3</vt:lpstr>
      <vt:lpstr>投影片 4</vt:lpstr>
      <vt:lpstr>企業e化策略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企業e化</dc:title>
  <dc:creator>Your User Name</dc:creator>
  <cp:lastModifiedBy>Your User Name</cp:lastModifiedBy>
  <cp:revision>1</cp:revision>
  <dcterms:created xsi:type="dcterms:W3CDTF">2010-07-14T02:19:10Z</dcterms:created>
  <dcterms:modified xsi:type="dcterms:W3CDTF">2010-07-14T02:19:22Z</dcterms:modified>
</cp:coreProperties>
</file>